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Lst>
  <p:sldSz cy="5143500" cx="9144000"/>
  <p:notesSz cx="6858000" cy="9144000"/>
  <p:embeddedFontLst>
    <p:embeddedFont>
      <p:font typeface="Amatic SC"/>
      <p:regular r:id="rId64"/>
      <p:bold r:id="rId65"/>
    </p:embeddedFont>
    <p:embeddedFont>
      <p:font typeface="Source Code Pro"/>
      <p:regular r:id="rId66"/>
      <p:bold r:id="rId6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62" Type="http://schemas.openxmlformats.org/officeDocument/2006/relationships/slide" Target="slides/slide58.xml"/><Relationship Id="rId61" Type="http://schemas.openxmlformats.org/officeDocument/2006/relationships/slide" Target="slides/slide57.xml"/><Relationship Id="rId20" Type="http://schemas.openxmlformats.org/officeDocument/2006/relationships/slide" Target="slides/slide16.xml"/><Relationship Id="rId64" Type="http://schemas.openxmlformats.org/officeDocument/2006/relationships/font" Target="fonts/AmaticSC-regular.fntdata"/><Relationship Id="rId63" Type="http://schemas.openxmlformats.org/officeDocument/2006/relationships/slide" Target="slides/slide59.xml"/><Relationship Id="rId22" Type="http://schemas.openxmlformats.org/officeDocument/2006/relationships/slide" Target="slides/slide18.xml"/><Relationship Id="rId66" Type="http://schemas.openxmlformats.org/officeDocument/2006/relationships/font" Target="fonts/SourceCodePro-regular.fntdata"/><Relationship Id="rId21" Type="http://schemas.openxmlformats.org/officeDocument/2006/relationships/slide" Target="slides/slide17.xml"/><Relationship Id="rId65" Type="http://schemas.openxmlformats.org/officeDocument/2006/relationships/font" Target="fonts/AmaticSC-bold.fntdata"/><Relationship Id="rId24" Type="http://schemas.openxmlformats.org/officeDocument/2006/relationships/slide" Target="slides/slide20.xml"/><Relationship Id="rId23" Type="http://schemas.openxmlformats.org/officeDocument/2006/relationships/slide" Target="slides/slide19.xml"/><Relationship Id="rId67" Type="http://schemas.openxmlformats.org/officeDocument/2006/relationships/font" Target="fonts/SourceCodePro-bold.fntdata"/><Relationship Id="rId60" Type="http://schemas.openxmlformats.org/officeDocument/2006/relationships/slide" Target="slides/slide56.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slide" Target="slides/slide47.xml"/><Relationship Id="rId50" Type="http://schemas.openxmlformats.org/officeDocument/2006/relationships/slide" Target="slides/slide46.xml"/><Relationship Id="rId53" Type="http://schemas.openxmlformats.org/officeDocument/2006/relationships/slide" Target="slides/slide49.xml"/><Relationship Id="rId52" Type="http://schemas.openxmlformats.org/officeDocument/2006/relationships/slide" Target="slides/slide48.xml"/><Relationship Id="rId11" Type="http://schemas.openxmlformats.org/officeDocument/2006/relationships/slide" Target="slides/slide7.xml"/><Relationship Id="rId55" Type="http://schemas.openxmlformats.org/officeDocument/2006/relationships/slide" Target="slides/slide51.xml"/><Relationship Id="rId10" Type="http://schemas.openxmlformats.org/officeDocument/2006/relationships/slide" Target="slides/slide6.xml"/><Relationship Id="rId54" Type="http://schemas.openxmlformats.org/officeDocument/2006/relationships/slide" Target="slides/slide50.xml"/><Relationship Id="rId13" Type="http://schemas.openxmlformats.org/officeDocument/2006/relationships/slide" Target="slides/slide9.xml"/><Relationship Id="rId57" Type="http://schemas.openxmlformats.org/officeDocument/2006/relationships/slide" Target="slides/slide53.xml"/><Relationship Id="rId12" Type="http://schemas.openxmlformats.org/officeDocument/2006/relationships/slide" Target="slides/slide8.xml"/><Relationship Id="rId56" Type="http://schemas.openxmlformats.org/officeDocument/2006/relationships/slide" Target="slides/slide52.xml"/><Relationship Id="rId15" Type="http://schemas.openxmlformats.org/officeDocument/2006/relationships/slide" Target="slides/slide11.xml"/><Relationship Id="rId59" Type="http://schemas.openxmlformats.org/officeDocument/2006/relationships/slide" Target="slides/slide55.xml"/><Relationship Id="rId14" Type="http://schemas.openxmlformats.org/officeDocument/2006/relationships/slide" Target="slides/slide10.xml"/><Relationship Id="rId58" Type="http://schemas.openxmlformats.org/officeDocument/2006/relationships/slide" Target="slides/slide54.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 name="Shape 51"/>
        <p:cNvGrpSpPr/>
        <p:nvPr/>
      </p:nvGrpSpPr>
      <p:grpSpPr>
        <a:xfrm>
          <a:off x="0" y="0"/>
          <a:ext cx="0" cy="0"/>
          <a:chOff x="0" y="0"/>
          <a:chExt cx="0" cy="0"/>
        </a:xfrm>
      </p:grpSpPr>
      <p:sp>
        <p:nvSpPr>
          <p:cNvPr id="52" name="Google Shape;52;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3" name="Google Shape;53;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9" name="Shape 149"/>
        <p:cNvGrpSpPr/>
        <p:nvPr/>
      </p:nvGrpSpPr>
      <p:grpSpPr>
        <a:xfrm>
          <a:off x="0" y="0"/>
          <a:ext cx="0" cy="0"/>
          <a:chOff x="0" y="0"/>
          <a:chExt cx="0" cy="0"/>
        </a:xfrm>
      </p:grpSpPr>
      <p:sp>
        <p:nvSpPr>
          <p:cNvPr id="150" name="Google Shape;150;g18b806785c_0_2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18b806785c_0_2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7" name="Shape 157"/>
        <p:cNvGrpSpPr/>
        <p:nvPr/>
      </p:nvGrpSpPr>
      <p:grpSpPr>
        <a:xfrm>
          <a:off x="0" y="0"/>
          <a:ext cx="0" cy="0"/>
          <a:chOff x="0" y="0"/>
          <a:chExt cx="0" cy="0"/>
        </a:xfrm>
      </p:grpSpPr>
      <p:sp>
        <p:nvSpPr>
          <p:cNvPr id="158" name="Google Shape;158;g18b806785c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18b806785c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4" name="Shape 164"/>
        <p:cNvGrpSpPr/>
        <p:nvPr/>
      </p:nvGrpSpPr>
      <p:grpSpPr>
        <a:xfrm>
          <a:off x="0" y="0"/>
          <a:ext cx="0" cy="0"/>
          <a:chOff x="0" y="0"/>
          <a:chExt cx="0" cy="0"/>
        </a:xfrm>
      </p:grpSpPr>
      <p:sp>
        <p:nvSpPr>
          <p:cNvPr id="165" name="Google Shape;165;g18b806785c_0_2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18b806785c_0_2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2" name="Shape 172"/>
        <p:cNvGrpSpPr/>
        <p:nvPr/>
      </p:nvGrpSpPr>
      <p:grpSpPr>
        <a:xfrm>
          <a:off x="0" y="0"/>
          <a:ext cx="0" cy="0"/>
          <a:chOff x="0" y="0"/>
          <a:chExt cx="0" cy="0"/>
        </a:xfrm>
      </p:grpSpPr>
      <p:sp>
        <p:nvSpPr>
          <p:cNvPr id="173" name="Google Shape;173;g18b806785c_0_2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18b806785c_0_2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2" name="Shape 182"/>
        <p:cNvGrpSpPr/>
        <p:nvPr/>
      </p:nvGrpSpPr>
      <p:grpSpPr>
        <a:xfrm>
          <a:off x="0" y="0"/>
          <a:ext cx="0" cy="0"/>
          <a:chOff x="0" y="0"/>
          <a:chExt cx="0" cy="0"/>
        </a:xfrm>
      </p:grpSpPr>
      <p:sp>
        <p:nvSpPr>
          <p:cNvPr id="183" name="Google Shape;183;g18b806785c_0_2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18b806785c_0_2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1" name="Shape 191"/>
        <p:cNvGrpSpPr/>
        <p:nvPr/>
      </p:nvGrpSpPr>
      <p:grpSpPr>
        <a:xfrm>
          <a:off x="0" y="0"/>
          <a:ext cx="0" cy="0"/>
          <a:chOff x="0" y="0"/>
          <a:chExt cx="0" cy="0"/>
        </a:xfrm>
      </p:grpSpPr>
      <p:sp>
        <p:nvSpPr>
          <p:cNvPr id="192" name="Google Shape;192;g18b806785c_0_2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18b806785c_0_2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0" name="Shape 200"/>
        <p:cNvGrpSpPr/>
        <p:nvPr/>
      </p:nvGrpSpPr>
      <p:grpSpPr>
        <a:xfrm>
          <a:off x="0" y="0"/>
          <a:ext cx="0" cy="0"/>
          <a:chOff x="0" y="0"/>
          <a:chExt cx="0" cy="0"/>
        </a:xfrm>
      </p:grpSpPr>
      <p:sp>
        <p:nvSpPr>
          <p:cNvPr id="201" name="Google Shape;201;g18b806785c_0_2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18b806785c_0_2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5" name="Shape 205"/>
        <p:cNvGrpSpPr/>
        <p:nvPr/>
      </p:nvGrpSpPr>
      <p:grpSpPr>
        <a:xfrm>
          <a:off x="0" y="0"/>
          <a:ext cx="0" cy="0"/>
          <a:chOff x="0" y="0"/>
          <a:chExt cx="0" cy="0"/>
        </a:xfrm>
      </p:grpSpPr>
      <p:sp>
        <p:nvSpPr>
          <p:cNvPr id="206" name="Google Shape;206;g18b806785c_0_2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18b806785c_0_2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1" name="Shape 211"/>
        <p:cNvGrpSpPr/>
        <p:nvPr/>
      </p:nvGrpSpPr>
      <p:grpSpPr>
        <a:xfrm>
          <a:off x="0" y="0"/>
          <a:ext cx="0" cy="0"/>
          <a:chOff x="0" y="0"/>
          <a:chExt cx="0" cy="0"/>
        </a:xfrm>
      </p:grpSpPr>
      <p:sp>
        <p:nvSpPr>
          <p:cNvPr id="212" name="Google Shape;212;g18b806785c_0_3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18b806785c_0_3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7" name="Shape 217"/>
        <p:cNvGrpSpPr/>
        <p:nvPr/>
      </p:nvGrpSpPr>
      <p:grpSpPr>
        <a:xfrm>
          <a:off x="0" y="0"/>
          <a:ext cx="0" cy="0"/>
          <a:chOff x="0" y="0"/>
          <a:chExt cx="0" cy="0"/>
        </a:xfrm>
      </p:grpSpPr>
      <p:sp>
        <p:nvSpPr>
          <p:cNvPr id="218" name="Google Shape;218;g18b806785c_0_3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18b806785c_0_3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 name="Shape 57"/>
        <p:cNvGrpSpPr/>
        <p:nvPr/>
      </p:nvGrpSpPr>
      <p:grpSpPr>
        <a:xfrm>
          <a:off x="0" y="0"/>
          <a:ext cx="0" cy="0"/>
          <a:chOff x="0" y="0"/>
          <a:chExt cx="0" cy="0"/>
        </a:xfrm>
      </p:grpSpPr>
      <p:sp>
        <p:nvSpPr>
          <p:cNvPr id="58" name="Google Shape;58;g18b806785c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18b806785c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2" name="Shape 222"/>
        <p:cNvGrpSpPr/>
        <p:nvPr/>
      </p:nvGrpSpPr>
      <p:grpSpPr>
        <a:xfrm>
          <a:off x="0" y="0"/>
          <a:ext cx="0" cy="0"/>
          <a:chOff x="0" y="0"/>
          <a:chExt cx="0" cy="0"/>
        </a:xfrm>
      </p:grpSpPr>
      <p:sp>
        <p:nvSpPr>
          <p:cNvPr id="223" name="Google Shape;223;g18b806785c_0_3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18b806785c_0_3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3" name="Shape 233"/>
        <p:cNvGrpSpPr/>
        <p:nvPr/>
      </p:nvGrpSpPr>
      <p:grpSpPr>
        <a:xfrm>
          <a:off x="0" y="0"/>
          <a:ext cx="0" cy="0"/>
          <a:chOff x="0" y="0"/>
          <a:chExt cx="0" cy="0"/>
        </a:xfrm>
      </p:grpSpPr>
      <p:sp>
        <p:nvSpPr>
          <p:cNvPr id="234" name="Google Shape;234;g18b806785c_0_3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18b806785c_0_3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3" name="Shape 243"/>
        <p:cNvGrpSpPr/>
        <p:nvPr/>
      </p:nvGrpSpPr>
      <p:grpSpPr>
        <a:xfrm>
          <a:off x="0" y="0"/>
          <a:ext cx="0" cy="0"/>
          <a:chOff x="0" y="0"/>
          <a:chExt cx="0" cy="0"/>
        </a:xfrm>
      </p:grpSpPr>
      <p:sp>
        <p:nvSpPr>
          <p:cNvPr id="244" name="Google Shape;244;g18b806785c_0_3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18b806785c_0_3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3" name="Shape 253"/>
        <p:cNvGrpSpPr/>
        <p:nvPr/>
      </p:nvGrpSpPr>
      <p:grpSpPr>
        <a:xfrm>
          <a:off x="0" y="0"/>
          <a:ext cx="0" cy="0"/>
          <a:chOff x="0" y="0"/>
          <a:chExt cx="0" cy="0"/>
        </a:xfrm>
      </p:grpSpPr>
      <p:sp>
        <p:nvSpPr>
          <p:cNvPr id="254" name="Google Shape;254;g18b806785c_0_3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18b806785c_0_3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1" name="Shape 261"/>
        <p:cNvGrpSpPr/>
        <p:nvPr/>
      </p:nvGrpSpPr>
      <p:grpSpPr>
        <a:xfrm>
          <a:off x="0" y="0"/>
          <a:ext cx="0" cy="0"/>
          <a:chOff x="0" y="0"/>
          <a:chExt cx="0" cy="0"/>
        </a:xfrm>
      </p:grpSpPr>
      <p:sp>
        <p:nvSpPr>
          <p:cNvPr id="262" name="Google Shape;262;g18b806785c_0_3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18b806785c_0_3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0" name="Shape 270"/>
        <p:cNvGrpSpPr/>
        <p:nvPr/>
      </p:nvGrpSpPr>
      <p:grpSpPr>
        <a:xfrm>
          <a:off x="0" y="0"/>
          <a:ext cx="0" cy="0"/>
          <a:chOff x="0" y="0"/>
          <a:chExt cx="0" cy="0"/>
        </a:xfrm>
      </p:grpSpPr>
      <p:sp>
        <p:nvSpPr>
          <p:cNvPr id="271" name="Google Shape;271;g18b806785c_0_3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18b806785c_0_3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9" name="Shape 279"/>
        <p:cNvGrpSpPr/>
        <p:nvPr/>
      </p:nvGrpSpPr>
      <p:grpSpPr>
        <a:xfrm>
          <a:off x="0" y="0"/>
          <a:ext cx="0" cy="0"/>
          <a:chOff x="0" y="0"/>
          <a:chExt cx="0" cy="0"/>
        </a:xfrm>
      </p:grpSpPr>
      <p:sp>
        <p:nvSpPr>
          <p:cNvPr id="280" name="Google Shape;280;g18b806785c_0_4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18b806785c_0_4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7" name="Shape 287"/>
        <p:cNvGrpSpPr/>
        <p:nvPr/>
      </p:nvGrpSpPr>
      <p:grpSpPr>
        <a:xfrm>
          <a:off x="0" y="0"/>
          <a:ext cx="0" cy="0"/>
          <a:chOff x="0" y="0"/>
          <a:chExt cx="0" cy="0"/>
        </a:xfrm>
      </p:grpSpPr>
      <p:sp>
        <p:nvSpPr>
          <p:cNvPr id="288" name="Google Shape;288;g3a25436722_1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3a25436722_1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4" name="Shape 294"/>
        <p:cNvGrpSpPr/>
        <p:nvPr/>
      </p:nvGrpSpPr>
      <p:grpSpPr>
        <a:xfrm>
          <a:off x="0" y="0"/>
          <a:ext cx="0" cy="0"/>
          <a:chOff x="0" y="0"/>
          <a:chExt cx="0" cy="0"/>
        </a:xfrm>
      </p:grpSpPr>
      <p:sp>
        <p:nvSpPr>
          <p:cNvPr id="295" name="Google Shape;295;g18b806785c_0_4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18b806785c_0_4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2" name="Shape 302"/>
        <p:cNvGrpSpPr/>
        <p:nvPr/>
      </p:nvGrpSpPr>
      <p:grpSpPr>
        <a:xfrm>
          <a:off x="0" y="0"/>
          <a:ext cx="0" cy="0"/>
          <a:chOff x="0" y="0"/>
          <a:chExt cx="0" cy="0"/>
        </a:xfrm>
      </p:grpSpPr>
      <p:sp>
        <p:nvSpPr>
          <p:cNvPr id="303" name="Google Shape;303;g18b806785c_0_3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18b806785c_0_3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 name="Shape 68"/>
        <p:cNvGrpSpPr/>
        <p:nvPr/>
      </p:nvGrpSpPr>
      <p:grpSpPr>
        <a:xfrm>
          <a:off x="0" y="0"/>
          <a:ext cx="0" cy="0"/>
          <a:chOff x="0" y="0"/>
          <a:chExt cx="0" cy="0"/>
        </a:xfrm>
      </p:grpSpPr>
      <p:sp>
        <p:nvSpPr>
          <p:cNvPr id="69" name="Google Shape;69;g18b806785c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18b806785c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1" name="Shape 311"/>
        <p:cNvGrpSpPr/>
        <p:nvPr/>
      </p:nvGrpSpPr>
      <p:grpSpPr>
        <a:xfrm>
          <a:off x="0" y="0"/>
          <a:ext cx="0" cy="0"/>
          <a:chOff x="0" y="0"/>
          <a:chExt cx="0" cy="0"/>
        </a:xfrm>
      </p:grpSpPr>
      <p:sp>
        <p:nvSpPr>
          <p:cNvPr id="312" name="Google Shape;312;g18b806785c_0_4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18b806785c_0_4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8" name="Shape 318"/>
        <p:cNvGrpSpPr/>
        <p:nvPr/>
      </p:nvGrpSpPr>
      <p:grpSpPr>
        <a:xfrm>
          <a:off x="0" y="0"/>
          <a:ext cx="0" cy="0"/>
          <a:chOff x="0" y="0"/>
          <a:chExt cx="0" cy="0"/>
        </a:xfrm>
      </p:grpSpPr>
      <p:sp>
        <p:nvSpPr>
          <p:cNvPr id="319" name="Google Shape;319;g18b806785c_0_4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18b806785c_0_4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3" name="Shape 323"/>
        <p:cNvGrpSpPr/>
        <p:nvPr/>
      </p:nvGrpSpPr>
      <p:grpSpPr>
        <a:xfrm>
          <a:off x="0" y="0"/>
          <a:ext cx="0" cy="0"/>
          <a:chOff x="0" y="0"/>
          <a:chExt cx="0" cy="0"/>
        </a:xfrm>
      </p:grpSpPr>
      <p:sp>
        <p:nvSpPr>
          <p:cNvPr id="324" name="Google Shape;324;g18b806785c_0_3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18b806785c_0_3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0" name="Shape 330"/>
        <p:cNvGrpSpPr/>
        <p:nvPr/>
      </p:nvGrpSpPr>
      <p:grpSpPr>
        <a:xfrm>
          <a:off x="0" y="0"/>
          <a:ext cx="0" cy="0"/>
          <a:chOff x="0" y="0"/>
          <a:chExt cx="0" cy="0"/>
        </a:xfrm>
      </p:grpSpPr>
      <p:sp>
        <p:nvSpPr>
          <p:cNvPr id="331" name="Google Shape;331;g18b806785c_0_4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18b806785c_0_4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6" name="Shape 336"/>
        <p:cNvGrpSpPr/>
        <p:nvPr/>
      </p:nvGrpSpPr>
      <p:grpSpPr>
        <a:xfrm>
          <a:off x="0" y="0"/>
          <a:ext cx="0" cy="0"/>
          <a:chOff x="0" y="0"/>
          <a:chExt cx="0" cy="0"/>
        </a:xfrm>
      </p:grpSpPr>
      <p:sp>
        <p:nvSpPr>
          <p:cNvPr id="337" name="Google Shape;337;g22f5255898_24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22f5255898_24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3" name="Shape 343"/>
        <p:cNvGrpSpPr/>
        <p:nvPr/>
      </p:nvGrpSpPr>
      <p:grpSpPr>
        <a:xfrm>
          <a:off x="0" y="0"/>
          <a:ext cx="0" cy="0"/>
          <a:chOff x="0" y="0"/>
          <a:chExt cx="0" cy="0"/>
        </a:xfrm>
      </p:grpSpPr>
      <p:sp>
        <p:nvSpPr>
          <p:cNvPr id="344" name="Google Shape;344;g18b806785c_0_4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18b806785c_0_4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1" name="Shape 351"/>
        <p:cNvGrpSpPr/>
        <p:nvPr/>
      </p:nvGrpSpPr>
      <p:grpSpPr>
        <a:xfrm>
          <a:off x="0" y="0"/>
          <a:ext cx="0" cy="0"/>
          <a:chOff x="0" y="0"/>
          <a:chExt cx="0" cy="0"/>
        </a:xfrm>
      </p:grpSpPr>
      <p:sp>
        <p:nvSpPr>
          <p:cNvPr id="352" name="Google Shape;352;g18b806785c_0_4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18b806785c_0_4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8" name="Shape 358"/>
        <p:cNvGrpSpPr/>
        <p:nvPr/>
      </p:nvGrpSpPr>
      <p:grpSpPr>
        <a:xfrm>
          <a:off x="0" y="0"/>
          <a:ext cx="0" cy="0"/>
          <a:chOff x="0" y="0"/>
          <a:chExt cx="0" cy="0"/>
        </a:xfrm>
      </p:grpSpPr>
      <p:sp>
        <p:nvSpPr>
          <p:cNvPr id="359" name="Google Shape;359;g18b806785c_0_4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18b806785c_0_4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5" name="Shape 365"/>
        <p:cNvGrpSpPr/>
        <p:nvPr/>
      </p:nvGrpSpPr>
      <p:grpSpPr>
        <a:xfrm>
          <a:off x="0" y="0"/>
          <a:ext cx="0" cy="0"/>
          <a:chOff x="0" y="0"/>
          <a:chExt cx="0" cy="0"/>
        </a:xfrm>
      </p:grpSpPr>
      <p:sp>
        <p:nvSpPr>
          <p:cNvPr id="366" name="Google Shape;366;g18b806785c_0_4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18b806785c_0_4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1" name="Shape 371"/>
        <p:cNvGrpSpPr/>
        <p:nvPr/>
      </p:nvGrpSpPr>
      <p:grpSpPr>
        <a:xfrm>
          <a:off x="0" y="0"/>
          <a:ext cx="0" cy="0"/>
          <a:chOff x="0" y="0"/>
          <a:chExt cx="0" cy="0"/>
        </a:xfrm>
      </p:grpSpPr>
      <p:sp>
        <p:nvSpPr>
          <p:cNvPr id="372" name="Google Shape;372;g18b806785c_0_4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18b806785c_0_4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 name="Shape 84"/>
        <p:cNvGrpSpPr/>
        <p:nvPr/>
      </p:nvGrpSpPr>
      <p:grpSpPr>
        <a:xfrm>
          <a:off x="0" y="0"/>
          <a:ext cx="0" cy="0"/>
          <a:chOff x="0" y="0"/>
          <a:chExt cx="0" cy="0"/>
        </a:xfrm>
      </p:grpSpPr>
      <p:sp>
        <p:nvSpPr>
          <p:cNvPr id="85" name="Google Shape;85;g18b806785c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18b806785c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9" name="Shape 379"/>
        <p:cNvGrpSpPr/>
        <p:nvPr/>
      </p:nvGrpSpPr>
      <p:grpSpPr>
        <a:xfrm>
          <a:off x="0" y="0"/>
          <a:ext cx="0" cy="0"/>
          <a:chOff x="0" y="0"/>
          <a:chExt cx="0" cy="0"/>
        </a:xfrm>
      </p:grpSpPr>
      <p:sp>
        <p:nvSpPr>
          <p:cNvPr id="380" name="Google Shape;380;g18b806785c_0_4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18b806785c_0_4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7" name="Shape 387"/>
        <p:cNvGrpSpPr/>
        <p:nvPr/>
      </p:nvGrpSpPr>
      <p:grpSpPr>
        <a:xfrm>
          <a:off x="0" y="0"/>
          <a:ext cx="0" cy="0"/>
          <a:chOff x="0" y="0"/>
          <a:chExt cx="0" cy="0"/>
        </a:xfrm>
      </p:grpSpPr>
      <p:sp>
        <p:nvSpPr>
          <p:cNvPr id="388" name="Google Shape;388;g18b806785c_0_5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18b806785c_0_5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4" name="Shape 394"/>
        <p:cNvGrpSpPr/>
        <p:nvPr/>
      </p:nvGrpSpPr>
      <p:grpSpPr>
        <a:xfrm>
          <a:off x="0" y="0"/>
          <a:ext cx="0" cy="0"/>
          <a:chOff x="0" y="0"/>
          <a:chExt cx="0" cy="0"/>
        </a:xfrm>
      </p:grpSpPr>
      <p:sp>
        <p:nvSpPr>
          <p:cNvPr id="395" name="Google Shape;395;g18b806785c_0_5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18b806785c_0_5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2" name="Shape 402"/>
        <p:cNvGrpSpPr/>
        <p:nvPr/>
      </p:nvGrpSpPr>
      <p:grpSpPr>
        <a:xfrm>
          <a:off x="0" y="0"/>
          <a:ext cx="0" cy="0"/>
          <a:chOff x="0" y="0"/>
          <a:chExt cx="0" cy="0"/>
        </a:xfrm>
      </p:grpSpPr>
      <p:sp>
        <p:nvSpPr>
          <p:cNvPr id="403" name="Google Shape;403;g18b806785c_0_5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4" name="Google Shape;404;g18b806785c_0_5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9" name="Shape 409"/>
        <p:cNvGrpSpPr/>
        <p:nvPr/>
      </p:nvGrpSpPr>
      <p:grpSpPr>
        <a:xfrm>
          <a:off x="0" y="0"/>
          <a:ext cx="0" cy="0"/>
          <a:chOff x="0" y="0"/>
          <a:chExt cx="0" cy="0"/>
        </a:xfrm>
      </p:grpSpPr>
      <p:sp>
        <p:nvSpPr>
          <p:cNvPr id="410" name="Google Shape;410;g18b806785c_0_5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18b806785c_0_5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7" name="Shape 417"/>
        <p:cNvGrpSpPr/>
        <p:nvPr/>
      </p:nvGrpSpPr>
      <p:grpSpPr>
        <a:xfrm>
          <a:off x="0" y="0"/>
          <a:ext cx="0" cy="0"/>
          <a:chOff x="0" y="0"/>
          <a:chExt cx="0" cy="0"/>
        </a:xfrm>
      </p:grpSpPr>
      <p:sp>
        <p:nvSpPr>
          <p:cNvPr id="418" name="Google Shape;418;g18b806785c_0_5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9" name="Google Shape;419;g18b806785c_0_5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3" name="Shape 423"/>
        <p:cNvGrpSpPr/>
        <p:nvPr/>
      </p:nvGrpSpPr>
      <p:grpSpPr>
        <a:xfrm>
          <a:off x="0" y="0"/>
          <a:ext cx="0" cy="0"/>
          <a:chOff x="0" y="0"/>
          <a:chExt cx="0" cy="0"/>
        </a:xfrm>
      </p:grpSpPr>
      <p:sp>
        <p:nvSpPr>
          <p:cNvPr id="424" name="Google Shape;424;g18b806785c_0_5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5" name="Google Shape;425;g18b806785c_0_5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0" name="Shape 430"/>
        <p:cNvGrpSpPr/>
        <p:nvPr/>
      </p:nvGrpSpPr>
      <p:grpSpPr>
        <a:xfrm>
          <a:off x="0" y="0"/>
          <a:ext cx="0" cy="0"/>
          <a:chOff x="0" y="0"/>
          <a:chExt cx="0" cy="0"/>
        </a:xfrm>
      </p:grpSpPr>
      <p:sp>
        <p:nvSpPr>
          <p:cNvPr id="431" name="Google Shape;431;g18b806785c_0_5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2" name="Google Shape;432;g18b806785c_0_5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8" name="Shape 438"/>
        <p:cNvGrpSpPr/>
        <p:nvPr/>
      </p:nvGrpSpPr>
      <p:grpSpPr>
        <a:xfrm>
          <a:off x="0" y="0"/>
          <a:ext cx="0" cy="0"/>
          <a:chOff x="0" y="0"/>
          <a:chExt cx="0" cy="0"/>
        </a:xfrm>
      </p:grpSpPr>
      <p:sp>
        <p:nvSpPr>
          <p:cNvPr id="439" name="Google Shape;439;g18b806785c_0_5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0" name="Google Shape;440;g18b806785c_0_5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5" name="Shape 445"/>
        <p:cNvGrpSpPr/>
        <p:nvPr/>
      </p:nvGrpSpPr>
      <p:grpSpPr>
        <a:xfrm>
          <a:off x="0" y="0"/>
          <a:ext cx="0" cy="0"/>
          <a:chOff x="0" y="0"/>
          <a:chExt cx="0" cy="0"/>
        </a:xfrm>
      </p:grpSpPr>
      <p:sp>
        <p:nvSpPr>
          <p:cNvPr id="446" name="Google Shape;446;g18b806785c_0_5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7" name="Google Shape;447;g18b806785c_0_5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 name="Shape 103"/>
        <p:cNvGrpSpPr/>
        <p:nvPr/>
      </p:nvGrpSpPr>
      <p:grpSpPr>
        <a:xfrm>
          <a:off x="0" y="0"/>
          <a:ext cx="0" cy="0"/>
          <a:chOff x="0" y="0"/>
          <a:chExt cx="0" cy="0"/>
        </a:xfrm>
      </p:grpSpPr>
      <p:sp>
        <p:nvSpPr>
          <p:cNvPr id="104" name="Google Shape;104;g18b806785c_0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18b806785c_0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4" name="Shape 454"/>
        <p:cNvGrpSpPr/>
        <p:nvPr/>
      </p:nvGrpSpPr>
      <p:grpSpPr>
        <a:xfrm>
          <a:off x="0" y="0"/>
          <a:ext cx="0" cy="0"/>
          <a:chOff x="0" y="0"/>
          <a:chExt cx="0" cy="0"/>
        </a:xfrm>
      </p:grpSpPr>
      <p:sp>
        <p:nvSpPr>
          <p:cNvPr id="455" name="Google Shape;455;g18b806785c_0_5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6" name="Google Shape;456;g18b806785c_0_5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0" name="Shape 460"/>
        <p:cNvGrpSpPr/>
        <p:nvPr/>
      </p:nvGrpSpPr>
      <p:grpSpPr>
        <a:xfrm>
          <a:off x="0" y="0"/>
          <a:ext cx="0" cy="0"/>
          <a:chOff x="0" y="0"/>
          <a:chExt cx="0" cy="0"/>
        </a:xfrm>
      </p:grpSpPr>
      <p:sp>
        <p:nvSpPr>
          <p:cNvPr id="461" name="Google Shape;461;g18b806785c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2" name="Google Shape;462;g18b806785c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5" name="Shape 465"/>
        <p:cNvGrpSpPr/>
        <p:nvPr/>
      </p:nvGrpSpPr>
      <p:grpSpPr>
        <a:xfrm>
          <a:off x="0" y="0"/>
          <a:ext cx="0" cy="0"/>
          <a:chOff x="0" y="0"/>
          <a:chExt cx="0" cy="0"/>
        </a:xfrm>
      </p:grpSpPr>
      <p:sp>
        <p:nvSpPr>
          <p:cNvPr id="466" name="Google Shape;466;g18b806785c_0_5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7" name="Google Shape;467;g18b806785c_0_5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1" name="Shape 471"/>
        <p:cNvGrpSpPr/>
        <p:nvPr/>
      </p:nvGrpSpPr>
      <p:grpSpPr>
        <a:xfrm>
          <a:off x="0" y="0"/>
          <a:ext cx="0" cy="0"/>
          <a:chOff x="0" y="0"/>
          <a:chExt cx="0" cy="0"/>
        </a:xfrm>
      </p:grpSpPr>
      <p:sp>
        <p:nvSpPr>
          <p:cNvPr id="472" name="Google Shape;472;g18b806785c_0_6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3" name="Google Shape;473;g18b806785c_0_6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8" name="Shape 478"/>
        <p:cNvGrpSpPr/>
        <p:nvPr/>
      </p:nvGrpSpPr>
      <p:grpSpPr>
        <a:xfrm>
          <a:off x="0" y="0"/>
          <a:ext cx="0" cy="0"/>
          <a:chOff x="0" y="0"/>
          <a:chExt cx="0" cy="0"/>
        </a:xfrm>
      </p:grpSpPr>
      <p:sp>
        <p:nvSpPr>
          <p:cNvPr id="479" name="Google Shape;479;g18b806785c_0_6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0" name="Google Shape;480;g18b806785c_0_6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3" name="Shape 483"/>
        <p:cNvGrpSpPr/>
        <p:nvPr/>
      </p:nvGrpSpPr>
      <p:grpSpPr>
        <a:xfrm>
          <a:off x="0" y="0"/>
          <a:ext cx="0" cy="0"/>
          <a:chOff x="0" y="0"/>
          <a:chExt cx="0" cy="0"/>
        </a:xfrm>
      </p:grpSpPr>
      <p:sp>
        <p:nvSpPr>
          <p:cNvPr id="484" name="Google Shape;484;g18b806785c_0_6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5" name="Google Shape;485;g18b806785c_0_6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0" name="Shape 490"/>
        <p:cNvGrpSpPr/>
        <p:nvPr/>
      </p:nvGrpSpPr>
      <p:grpSpPr>
        <a:xfrm>
          <a:off x="0" y="0"/>
          <a:ext cx="0" cy="0"/>
          <a:chOff x="0" y="0"/>
          <a:chExt cx="0" cy="0"/>
        </a:xfrm>
      </p:grpSpPr>
      <p:sp>
        <p:nvSpPr>
          <p:cNvPr id="491" name="Google Shape;491;g18b806785c_0_6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2" name="Google Shape;492;g18b806785c_0_6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7" name="Shape 497"/>
        <p:cNvGrpSpPr/>
        <p:nvPr/>
      </p:nvGrpSpPr>
      <p:grpSpPr>
        <a:xfrm>
          <a:off x="0" y="0"/>
          <a:ext cx="0" cy="0"/>
          <a:chOff x="0" y="0"/>
          <a:chExt cx="0" cy="0"/>
        </a:xfrm>
      </p:grpSpPr>
      <p:sp>
        <p:nvSpPr>
          <p:cNvPr id="498" name="Google Shape;498;g18b806785c_0_6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9" name="Google Shape;499;g18b806785c_0_6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4" name="Shape 504"/>
        <p:cNvGrpSpPr/>
        <p:nvPr/>
      </p:nvGrpSpPr>
      <p:grpSpPr>
        <a:xfrm>
          <a:off x="0" y="0"/>
          <a:ext cx="0" cy="0"/>
          <a:chOff x="0" y="0"/>
          <a:chExt cx="0" cy="0"/>
        </a:xfrm>
      </p:grpSpPr>
      <p:sp>
        <p:nvSpPr>
          <p:cNvPr id="505" name="Google Shape;505;g18b806785c_0_5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6" name="Google Shape;506;g18b806785c_0_5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9" name="Shape 509"/>
        <p:cNvGrpSpPr/>
        <p:nvPr/>
      </p:nvGrpSpPr>
      <p:grpSpPr>
        <a:xfrm>
          <a:off x="0" y="0"/>
          <a:ext cx="0" cy="0"/>
          <a:chOff x="0" y="0"/>
          <a:chExt cx="0" cy="0"/>
        </a:xfrm>
      </p:grpSpPr>
      <p:sp>
        <p:nvSpPr>
          <p:cNvPr id="510" name="Google Shape;510;g18b806785c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1" name="Google Shape;511;g18b806785c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6" name="Shape 126"/>
        <p:cNvGrpSpPr/>
        <p:nvPr/>
      </p:nvGrpSpPr>
      <p:grpSpPr>
        <a:xfrm>
          <a:off x="0" y="0"/>
          <a:ext cx="0" cy="0"/>
          <a:chOff x="0" y="0"/>
          <a:chExt cx="0" cy="0"/>
        </a:xfrm>
      </p:grpSpPr>
      <p:sp>
        <p:nvSpPr>
          <p:cNvPr id="127" name="Google Shape;127;g18b806785c_0_1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18b806785c_0_1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2" name="Shape 132"/>
        <p:cNvGrpSpPr/>
        <p:nvPr/>
      </p:nvGrpSpPr>
      <p:grpSpPr>
        <a:xfrm>
          <a:off x="0" y="0"/>
          <a:ext cx="0" cy="0"/>
          <a:chOff x="0" y="0"/>
          <a:chExt cx="0" cy="0"/>
        </a:xfrm>
      </p:grpSpPr>
      <p:sp>
        <p:nvSpPr>
          <p:cNvPr id="133" name="Google Shape;133;g18b806785c_0_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18b806785c_0_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7" name="Shape 137"/>
        <p:cNvGrpSpPr/>
        <p:nvPr/>
      </p:nvGrpSpPr>
      <p:grpSpPr>
        <a:xfrm>
          <a:off x="0" y="0"/>
          <a:ext cx="0" cy="0"/>
          <a:chOff x="0" y="0"/>
          <a:chExt cx="0" cy="0"/>
        </a:xfrm>
      </p:grpSpPr>
      <p:sp>
        <p:nvSpPr>
          <p:cNvPr id="138" name="Google Shape;138;g18b806785c_0_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18b806785c_0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4" name="Shape 144"/>
        <p:cNvGrpSpPr/>
        <p:nvPr/>
      </p:nvGrpSpPr>
      <p:grpSpPr>
        <a:xfrm>
          <a:off x="0" y="0"/>
          <a:ext cx="0" cy="0"/>
          <a:chOff x="0" y="0"/>
          <a:chExt cx="0" cy="0"/>
        </a:xfrm>
      </p:grpSpPr>
      <p:sp>
        <p:nvSpPr>
          <p:cNvPr id="145" name="Google Shape;145;g18b806785c_0_2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18b806785c_0_2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3429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txBox="1"/>
          <p:nvPr>
            <p:ph type="ctrTitle"/>
          </p:nvPr>
        </p:nvSpPr>
        <p:spPr>
          <a:xfrm>
            <a:off x="311700" y="392150"/>
            <a:ext cx="8520600" cy="2690400"/>
          </a:xfrm>
          <a:prstGeom prst="rect">
            <a:avLst/>
          </a:prstGeom>
        </p:spPr>
        <p:txBody>
          <a:bodyPr anchorCtr="0" anchor="ctr" bIns="91425" lIns="91425" spcFirstLastPara="1" rIns="91425" wrap="square" tIns="91425">
            <a:noAutofit/>
          </a:bodyPr>
          <a:lstStyle>
            <a:lvl1pPr lvl="0" algn="ctr">
              <a:spcBef>
                <a:spcPts val="0"/>
              </a:spcBef>
              <a:spcAft>
                <a:spcPts val="0"/>
              </a:spcAft>
              <a:buSzPts val="8000"/>
              <a:buNone/>
              <a:defRPr sz="8000"/>
            </a:lvl1pPr>
            <a:lvl2pPr lvl="1" algn="ctr">
              <a:spcBef>
                <a:spcPts val="0"/>
              </a:spcBef>
              <a:spcAft>
                <a:spcPts val="0"/>
              </a:spcAft>
              <a:buSzPts val="8000"/>
              <a:buNone/>
              <a:defRPr sz="8000"/>
            </a:lvl2pPr>
            <a:lvl3pPr lvl="2" algn="ctr">
              <a:spcBef>
                <a:spcPts val="0"/>
              </a:spcBef>
              <a:spcAft>
                <a:spcPts val="0"/>
              </a:spcAft>
              <a:buSzPts val="8000"/>
              <a:buNone/>
              <a:defRPr sz="8000"/>
            </a:lvl3pPr>
            <a:lvl4pPr lvl="3" algn="ctr">
              <a:spcBef>
                <a:spcPts val="0"/>
              </a:spcBef>
              <a:spcAft>
                <a:spcPts val="0"/>
              </a:spcAft>
              <a:buSzPts val="8000"/>
              <a:buNone/>
              <a:defRPr sz="8000"/>
            </a:lvl4pPr>
            <a:lvl5pPr lvl="4" algn="ctr">
              <a:spcBef>
                <a:spcPts val="0"/>
              </a:spcBef>
              <a:spcAft>
                <a:spcPts val="0"/>
              </a:spcAft>
              <a:buSzPts val="8000"/>
              <a:buNone/>
              <a:defRPr sz="8000"/>
            </a:lvl5pPr>
            <a:lvl6pPr lvl="5" algn="ctr">
              <a:spcBef>
                <a:spcPts val="0"/>
              </a:spcBef>
              <a:spcAft>
                <a:spcPts val="0"/>
              </a:spcAft>
              <a:buSzPts val="8000"/>
              <a:buNone/>
              <a:defRPr sz="8000"/>
            </a:lvl6pPr>
            <a:lvl7pPr lvl="6" algn="ctr">
              <a:spcBef>
                <a:spcPts val="0"/>
              </a:spcBef>
              <a:spcAft>
                <a:spcPts val="0"/>
              </a:spcAft>
              <a:buSzPts val="8000"/>
              <a:buNone/>
              <a:defRPr sz="8000"/>
            </a:lvl7pPr>
            <a:lvl8pPr lvl="7" algn="ctr">
              <a:spcBef>
                <a:spcPts val="0"/>
              </a:spcBef>
              <a:spcAft>
                <a:spcPts val="0"/>
              </a:spcAft>
              <a:buSzPts val="8000"/>
              <a:buNone/>
              <a:defRPr sz="8000"/>
            </a:lvl8pPr>
            <a:lvl9pPr lvl="8" algn="ctr">
              <a:spcBef>
                <a:spcPts val="0"/>
              </a:spcBef>
              <a:spcAft>
                <a:spcPts val="0"/>
              </a:spcAft>
              <a:buSzPts val="8000"/>
              <a:buNone/>
              <a:defRPr sz="8000"/>
            </a:lvl9pPr>
          </a:lstStyle>
          <a:p/>
        </p:txBody>
      </p:sp>
      <p:sp>
        <p:nvSpPr>
          <p:cNvPr id="12" name="Google Shape;12;p2"/>
          <p:cNvSpPr txBox="1"/>
          <p:nvPr>
            <p:ph idx="1" type="subTitle"/>
          </p:nvPr>
        </p:nvSpPr>
        <p:spPr>
          <a:xfrm>
            <a:off x="311700" y="3890400"/>
            <a:ext cx="8520600" cy="7062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Clr>
                <a:schemeClr val="accent1"/>
              </a:buClr>
              <a:buSzPts val="2100"/>
              <a:buNone/>
              <a:defRPr b="1" sz="2100">
                <a:solidFill>
                  <a:schemeClr val="accent1"/>
                </a:solidFill>
              </a:defRPr>
            </a:lvl1pPr>
            <a:lvl2pPr lvl="1" algn="ctr">
              <a:lnSpc>
                <a:spcPct val="100000"/>
              </a:lnSpc>
              <a:spcBef>
                <a:spcPts val="0"/>
              </a:spcBef>
              <a:spcAft>
                <a:spcPts val="0"/>
              </a:spcAft>
              <a:buClr>
                <a:schemeClr val="accent1"/>
              </a:buClr>
              <a:buSzPts val="2100"/>
              <a:buNone/>
              <a:defRPr b="1" sz="2100">
                <a:solidFill>
                  <a:schemeClr val="accent1"/>
                </a:solidFill>
              </a:defRPr>
            </a:lvl2pPr>
            <a:lvl3pPr lvl="2" algn="ctr">
              <a:lnSpc>
                <a:spcPct val="100000"/>
              </a:lnSpc>
              <a:spcBef>
                <a:spcPts val="0"/>
              </a:spcBef>
              <a:spcAft>
                <a:spcPts val="0"/>
              </a:spcAft>
              <a:buClr>
                <a:schemeClr val="accent1"/>
              </a:buClr>
              <a:buSzPts val="2100"/>
              <a:buNone/>
              <a:defRPr b="1" sz="2100">
                <a:solidFill>
                  <a:schemeClr val="accent1"/>
                </a:solidFill>
              </a:defRPr>
            </a:lvl3pPr>
            <a:lvl4pPr lvl="3" algn="ctr">
              <a:lnSpc>
                <a:spcPct val="100000"/>
              </a:lnSpc>
              <a:spcBef>
                <a:spcPts val="0"/>
              </a:spcBef>
              <a:spcAft>
                <a:spcPts val="0"/>
              </a:spcAft>
              <a:buClr>
                <a:schemeClr val="accent1"/>
              </a:buClr>
              <a:buSzPts val="2100"/>
              <a:buNone/>
              <a:defRPr b="1" sz="2100">
                <a:solidFill>
                  <a:schemeClr val="accent1"/>
                </a:solidFill>
              </a:defRPr>
            </a:lvl4pPr>
            <a:lvl5pPr lvl="4" algn="ctr">
              <a:lnSpc>
                <a:spcPct val="100000"/>
              </a:lnSpc>
              <a:spcBef>
                <a:spcPts val="0"/>
              </a:spcBef>
              <a:spcAft>
                <a:spcPts val="0"/>
              </a:spcAft>
              <a:buClr>
                <a:schemeClr val="accent1"/>
              </a:buClr>
              <a:buSzPts val="2100"/>
              <a:buNone/>
              <a:defRPr b="1" sz="2100">
                <a:solidFill>
                  <a:schemeClr val="accent1"/>
                </a:solidFill>
              </a:defRPr>
            </a:lvl5pPr>
            <a:lvl6pPr lvl="5" algn="ctr">
              <a:lnSpc>
                <a:spcPct val="100000"/>
              </a:lnSpc>
              <a:spcBef>
                <a:spcPts val="0"/>
              </a:spcBef>
              <a:spcAft>
                <a:spcPts val="0"/>
              </a:spcAft>
              <a:buClr>
                <a:schemeClr val="accent1"/>
              </a:buClr>
              <a:buSzPts val="2100"/>
              <a:buNone/>
              <a:defRPr b="1" sz="2100">
                <a:solidFill>
                  <a:schemeClr val="accent1"/>
                </a:solidFill>
              </a:defRPr>
            </a:lvl6pPr>
            <a:lvl7pPr lvl="6" algn="ctr">
              <a:lnSpc>
                <a:spcPct val="100000"/>
              </a:lnSpc>
              <a:spcBef>
                <a:spcPts val="0"/>
              </a:spcBef>
              <a:spcAft>
                <a:spcPts val="0"/>
              </a:spcAft>
              <a:buClr>
                <a:schemeClr val="accent1"/>
              </a:buClr>
              <a:buSzPts val="2100"/>
              <a:buNone/>
              <a:defRPr b="1" sz="2100">
                <a:solidFill>
                  <a:schemeClr val="accent1"/>
                </a:solidFill>
              </a:defRPr>
            </a:lvl7pPr>
            <a:lvl8pPr lvl="7" algn="ctr">
              <a:lnSpc>
                <a:spcPct val="100000"/>
              </a:lnSpc>
              <a:spcBef>
                <a:spcPts val="0"/>
              </a:spcBef>
              <a:spcAft>
                <a:spcPts val="0"/>
              </a:spcAft>
              <a:buClr>
                <a:schemeClr val="accent1"/>
              </a:buClr>
              <a:buSzPts val="2100"/>
              <a:buNone/>
              <a:defRPr b="1" sz="2100">
                <a:solidFill>
                  <a:schemeClr val="accent1"/>
                </a:solidFill>
              </a:defRPr>
            </a:lvl8pPr>
            <a:lvl9pPr lvl="8" algn="ctr">
              <a:lnSpc>
                <a:spcPct val="100000"/>
              </a:lnSpc>
              <a:spcBef>
                <a:spcPts val="0"/>
              </a:spcBef>
              <a:spcAft>
                <a:spcPts val="0"/>
              </a:spcAft>
              <a:buClr>
                <a:schemeClr val="accent1"/>
              </a:buClr>
              <a:buSzPts val="2100"/>
              <a:buNone/>
              <a:defRPr b="1" sz="2100">
                <a:solidFill>
                  <a:schemeClr val="accent1"/>
                </a:solidFill>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5" name="Shape 45"/>
        <p:cNvGrpSpPr/>
        <p:nvPr/>
      </p:nvGrpSpPr>
      <p:grpSpPr>
        <a:xfrm>
          <a:off x="0" y="0"/>
          <a:ext cx="0" cy="0"/>
          <a:chOff x="0" y="0"/>
          <a:chExt cx="0" cy="0"/>
        </a:xfrm>
      </p:grpSpPr>
      <p:sp>
        <p:nvSpPr>
          <p:cNvPr id="46" name="Google Shape;46;p11"/>
          <p:cNvSpPr txBox="1"/>
          <p:nvPr>
            <p:ph hasCustomPrompt="1" type="title"/>
          </p:nvPr>
        </p:nvSpPr>
        <p:spPr>
          <a:xfrm>
            <a:off x="311700" y="1240275"/>
            <a:ext cx="8520600" cy="19818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1"/>
              </a:buClr>
              <a:buSzPts val="12000"/>
              <a:buNone/>
              <a:defRPr sz="12000">
                <a:solidFill>
                  <a:schemeClr val="lt1"/>
                </a:solidFill>
                <a:highlight>
                  <a:schemeClr val="accent1"/>
                </a:highlight>
              </a:defRPr>
            </a:lvl1pPr>
            <a:lvl2pPr lvl="1" algn="ctr">
              <a:spcBef>
                <a:spcPts val="0"/>
              </a:spcBef>
              <a:spcAft>
                <a:spcPts val="0"/>
              </a:spcAft>
              <a:buClr>
                <a:schemeClr val="lt1"/>
              </a:buClr>
              <a:buSzPts val="12000"/>
              <a:buNone/>
              <a:defRPr sz="12000">
                <a:solidFill>
                  <a:schemeClr val="lt1"/>
                </a:solidFill>
                <a:highlight>
                  <a:schemeClr val="accent1"/>
                </a:highlight>
              </a:defRPr>
            </a:lvl2pPr>
            <a:lvl3pPr lvl="2" algn="ctr">
              <a:spcBef>
                <a:spcPts val="0"/>
              </a:spcBef>
              <a:spcAft>
                <a:spcPts val="0"/>
              </a:spcAft>
              <a:buClr>
                <a:schemeClr val="lt1"/>
              </a:buClr>
              <a:buSzPts val="12000"/>
              <a:buNone/>
              <a:defRPr sz="12000">
                <a:solidFill>
                  <a:schemeClr val="lt1"/>
                </a:solidFill>
                <a:highlight>
                  <a:schemeClr val="accent1"/>
                </a:highlight>
              </a:defRPr>
            </a:lvl3pPr>
            <a:lvl4pPr lvl="3" algn="ctr">
              <a:spcBef>
                <a:spcPts val="0"/>
              </a:spcBef>
              <a:spcAft>
                <a:spcPts val="0"/>
              </a:spcAft>
              <a:buClr>
                <a:schemeClr val="lt1"/>
              </a:buClr>
              <a:buSzPts val="12000"/>
              <a:buNone/>
              <a:defRPr sz="12000">
                <a:solidFill>
                  <a:schemeClr val="lt1"/>
                </a:solidFill>
                <a:highlight>
                  <a:schemeClr val="accent1"/>
                </a:highlight>
              </a:defRPr>
            </a:lvl4pPr>
            <a:lvl5pPr lvl="4" algn="ctr">
              <a:spcBef>
                <a:spcPts val="0"/>
              </a:spcBef>
              <a:spcAft>
                <a:spcPts val="0"/>
              </a:spcAft>
              <a:buClr>
                <a:schemeClr val="lt1"/>
              </a:buClr>
              <a:buSzPts val="12000"/>
              <a:buNone/>
              <a:defRPr sz="12000">
                <a:solidFill>
                  <a:schemeClr val="lt1"/>
                </a:solidFill>
                <a:highlight>
                  <a:schemeClr val="accent1"/>
                </a:highlight>
              </a:defRPr>
            </a:lvl5pPr>
            <a:lvl6pPr lvl="5" algn="ctr">
              <a:spcBef>
                <a:spcPts val="0"/>
              </a:spcBef>
              <a:spcAft>
                <a:spcPts val="0"/>
              </a:spcAft>
              <a:buClr>
                <a:schemeClr val="lt1"/>
              </a:buClr>
              <a:buSzPts val="12000"/>
              <a:buNone/>
              <a:defRPr sz="12000">
                <a:solidFill>
                  <a:schemeClr val="lt1"/>
                </a:solidFill>
                <a:highlight>
                  <a:schemeClr val="accent1"/>
                </a:highlight>
              </a:defRPr>
            </a:lvl6pPr>
            <a:lvl7pPr lvl="6" algn="ctr">
              <a:spcBef>
                <a:spcPts val="0"/>
              </a:spcBef>
              <a:spcAft>
                <a:spcPts val="0"/>
              </a:spcAft>
              <a:buClr>
                <a:schemeClr val="lt1"/>
              </a:buClr>
              <a:buSzPts val="12000"/>
              <a:buNone/>
              <a:defRPr sz="12000">
                <a:solidFill>
                  <a:schemeClr val="lt1"/>
                </a:solidFill>
                <a:highlight>
                  <a:schemeClr val="accent1"/>
                </a:highlight>
              </a:defRPr>
            </a:lvl7pPr>
            <a:lvl8pPr lvl="7" algn="ctr">
              <a:spcBef>
                <a:spcPts val="0"/>
              </a:spcBef>
              <a:spcAft>
                <a:spcPts val="0"/>
              </a:spcAft>
              <a:buClr>
                <a:schemeClr val="lt1"/>
              </a:buClr>
              <a:buSzPts val="12000"/>
              <a:buNone/>
              <a:defRPr sz="12000">
                <a:solidFill>
                  <a:schemeClr val="lt1"/>
                </a:solidFill>
                <a:highlight>
                  <a:schemeClr val="accent1"/>
                </a:highlight>
              </a:defRPr>
            </a:lvl8pPr>
            <a:lvl9pPr lvl="8" algn="ctr">
              <a:spcBef>
                <a:spcPts val="0"/>
              </a:spcBef>
              <a:spcAft>
                <a:spcPts val="0"/>
              </a:spcAft>
              <a:buClr>
                <a:schemeClr val="lt1"/>
              </a:buClr>
              <a:buSzPts val="12000"/>
              <a:buNone/>
              <a:defRPr sz="12000">
                <a:solidFill>
                  <a:schemeClr val="lt1"/>
                </a:solidFill>
                <a:highlight>
                  <a:schemeClr val="accent1"/>
                </a:highlight>
              </a:defRPr>
            </a:lvl9pPr>
          </a:lstStyle>
          <a:p>
            <a:r>
              <a:t>xx%</a:t>
            </a:r>
          </a:p>
        </p:txBody>
      </p:sp>
      <p:sp>
        <p:nvSpPr>
          <p:cNvPr id="47" name="Google Shape;47;p11"/>
          <p:cNvSpPr txBox="1"/>
          <p:nvPr>
            <p:ph idx="1" type="body"/>
          </p:nvPr>
        </p:nvSpPr>
        <p:spPr>
          <a:xfrm>
            <a:off x="311700" y="33046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Clr>
                <a:schemeClr val="accent1"/>
              </a:buClr>
              <a:buSzPts val="1800"/>
              <a:buChar char="●"/>
              <a:defRPr>
                <a:solidFill>
                  <a:schemeClr val="accent1"/>
                </a:solidFill>
                <a:highlight>
                  <a:schemeClr val="dk1"/>
                </a:highlight>
              </a:defRPr>
            </a:lvl1pPr>
            <a:lvl2pPr indent="-317500" lvl="1" marL="914400" algn="ctr">
              <a:spcBef>
                <a:spcPts val="1600"/>
              </a:spcBef>
              <a:spcAft>
                <a:spcPts val="0"/>
              </a:spcAft>
              <a:buClr>
                <a:schemeClr val="accent1"/>
              </a:buClr>
              <a:buSzPts val="1400"/>
              <a:buChar char="○"/>
              <a:defRPr>
                <a:solidFill>
                  <a:schemeClr val="accent1"/>
                </a:solidFill>
                <a:highlight>
                  <a:schemeClr val="dk1"/>
                </a:highlight>
              </a:defRPr>
            </a:lvl2pPr>
            <a:lvl3pPr indent="-317500" lvl="2" marL="1371600" algn="ctr">
              <a:spcBef>
                <a:spcPts val="1600"/>
              </a:spcBef>
              <a:spcAft>
                <a:spcPts val="0"/>
              </a:spcAft>
              <a:buClr>
                <a:schemeClr val="accent1"/>
              </a:buClr>
              <a:buSzPts val="1400"/>
              <a:buChar char="■"/>
              <a:defRPr>
                <a:solidFill>
                  <a:schemeClr val="accent1"/>
                </a:solidFill>
                <a:highlight>
                  <a:schemeClr val="dk1"/>
                </a:highlight>
              </a:defRPr>
            </a:lvl3pPr>
            <a:lvl4pPr indent="-317500" lvl="3" marL="1828800" algn="ctr">
              <a:spcBef>
                <a:spcPts val="1600"/>
              </a:spcBef>
              <a:spcAft>
                <a:spcPts val="0"/>
              </a:spcAft>
              <a:buClr>
                <a:schemeClr val="accent1"/>
              </a:buClr>
              <a:buSzPts val="1400"/>
              <a:buChar char="●"/>
              <a:defRPr>
                <a:solidFill>
                  <a:schemeClr val="accent1"/>
                </a:solidFill>
                <a:highlight>
                  <a:schemeClr val="dk1"/>
                </a:highlight>
              </a:defRPr>
            </a:lvl4pPr>
            <a:lvl5pPr indent="-317500" lvl="4" marL="2286000" algn="ctr">
              <a:spcBef>
                <a:spcPts val="1600"/>
              </a:spcBef>
              <a:spcAft>
                <a:spcPts val="0"/>
              </a:spcAft>
              <a:buClr>
                <a:schemeClr val="accent1"/>
              </a:buClr>
              <a:buSzPts val="1400"/>
              <a:buChar char="○"/>
              <a:defRPr>
                <a:solidFill>
                  <a:schemeClr val="accent1"/>
                </a:solidFill>
                <a:highlight>
                  <a:schemeClr val="dk1"/>
                </a:highlight>
              </a:defRPr>
            </a:lvl5pPr>
            <a:lvl6pPr indent="-317500" lvl="5" marL="2743200" algn="ctr">
              <a:spcBef>
                <a:spcPts val="1600"/>
              </a:spcBef>
              <a:spcAft>
                <a:spcPts val="0"/>
              </a:spcAft>
              <a:buClr>
                <a:schemeClr val="accent1"/>
              </a:buClr>
              <a:buSzPts val="1400"/>
              <a:buChar char="■"/>
              <a:defRPr>
                <a:solidFill>
                  <a:schemeClr val="accent1"/>
                </a:solidFill>
                <a:highlight>
                  <a:schemeClr val="dk1"/>
                </a:highlight>
              </a:defRPr>
            </a:lvl6pPr>
            <a:lvl7pPr indent="-317500" lvl="6" marL="3200400" algn="ctr">
              <a:spcBef>
                <a:spcPts val="1600"/>
              </a:spcBef>
              <a:spcAft>
                <a:spcPts val="0"/>
              </a:spcAft>
              <a:buClr>
                <a:schemeClr val="accent1"/>
              </a:buClr>
              <a:buSzPts val="1400"/>
              <a:buChar char="●"/>
              <a:defRPr>
                <a:solidFill>
                  <a:schemeClr val="accent1"/>
                </a:solidFill>
                <a:highlight>
                  <a:schemeClr val="dk1"/>
                </a:highlight>
              </a:defRPr>
            </a:lvl7pPr>
            <a:lvl8pPr indent="-317500" lvl="7" marL="3657600" algn="ctr">
              <a:spcBef>
                <a:spcPts val="1600"/>
              </a:spcBef>
              <a:spcAft>
                <a:spcPts val="0"/>
              </a:spcAft>
              <a:buClr>
                <a:schemeClr val="accent1"/>
              </a:buClr>
              <a:buSzPts val="1400"/>
              <a:buChar char="○"/>
              <a:defRPr>
                <a:solidFill>
                  <a:schemeClr val="accent1"/>
                </a:solidFill>
                <a:highlight>
                  <a:schemeClr val="dk1"/>
                </a:highlight>
              </a:defRPr>
            </a:lvl8pPr>
            <a:lvl9pPr indent="-317500" lvl="8" marL="4114800" algn="ctr">
              <a:spcBef>
                <a:spcPts val="1600"/>
              </a:spcBef>
              <a:spcAft>
                <a:spcPts val="1600"/>
              </a:spcAft>
              <a:buClr>
                <a:schemeClr val="accent1"/>
              </a:buClr>
              <a:buSzPts val="1400"/>
              <a:buChar char="■"/>
              <a:defRPr>
                <a:solidFill>
                  <a:schemeClr val="accent1"/>
                </a:solidFill>
                <a:highlight>
                  <a:schemeClr val="dk1"/>
                </a:highlight>
              </a:defRPr>
            </a:lvl9pPr>
          </a:lstStyle>
          <a:p/>
        </p:txBody>
      </p:sp>
      <p:sp>
        <p:nvSpPr>
          <p:cNvPr id="48" name="Google Shape;48;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9" name="Shape 49"/>
        <p:cNvGrpSpPr/>
        <p:nvPr/>
      </p:nvGrpSpPr>
      <p:grpSpPr>
        <a:xfrm>
          <a:off x="0" y="0"/>
          <a:ext cx="0" cy="0"/>
          <a:chOff x="0" y="0"/>
          <a:chExt cx="0" cy="0"/>
        </a:xfrm>
      </p:grpSpPr>
      <p:sp>
        <p:nvSpPr>
          <p:cNvPr id="50" name="Google Shape;50;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14" name="Shape 14"/>
        <p:cNvGrpSpPr/>
        <p:nvPr/>
      </p:nvGrpSpPr>
      <p:grpSpPr>
        <a:xfrm>
          <a:off x="0" y="0"/>
          <a:ext cx="0" cy="0"/>
          <a:chOff x="0" y="0"/>
          <a:chExt cx="0" cy="0"/>
        </a:xfrm>
      </p:grpSpPr>
      <p:sp>
        <p:nvSpPr>
          <p:cNvPr id="15" name="Google Shape;15;p3"/>
          <p:cNvSpPr txBox="1"/>
          <p:nvPr>
            <p:ph type="title"/>
          </p:nvPr>
        </p:nvSpPr>
        <p:spPr>
          <a:xfrm>
            <a:off x="2802750" y="802500"/>
            <a:ext cx="3538500" cy="3538500"/>
          </a:xfrm>
          <a:prstGeom prst="rect">
            <a:avLst/>
          </a:prstGeom>
          <a:solidFill>
            <a:srgbClr val="FFFFFF"/>
          </a:solidFill>
        </p:spPr>
        <p:txBody>
          <a:bodyPr anchorCtr="0" anchor="ctr" bIns="91425" lIns="91425" spcFirstLastPara="1" rIns="91425" wrap="square" tIns="91425">
            <a:no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6" name="Google Shape;16;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7" name="Shape 17"/>
        <p:cNvGrpSpPr/>
        <p:nvPr/>
      </p:nvGrpSpPr>
      <p:grpSpPr>
        <a:xfrm>
          <a:off x="0" y="0"/>
          <a:ext cx="0" cy="0"/>
          <a:chOff x="0" y="0"/>
          <a:chExt cx="0" cy="0"/>
        </a:xfrm>
      </p:grpSpPr>
      <p:sp>
        <p:nvSpPr>
          <p:cNvPr id="18" name="Google Shape;18;p4"/>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19" name="Google Shape;19;p4"/>
          <p:cNvSpPr txBox="1"/>
          <p:nvPr>
            <p:ph idx="1" type="body"/>
          </p:nvPr>
        </p:nvSpPr>
        <p:spPr>
          <a:xfrm>
            <a:off x="311700" y="1228675"/>
            <a:ext cx="8520600" cy="33402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0" name="Google Shape;20;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1" name="Shape 21"/>
        <p:cNvGrpSpPr/>
        <p:nvPr/>
      </p:nvGrpSpPr>
      <p:grpSpPr>
        <a:xfrm>
          <a:off x="0" y="0"/>
          <a:ext cx="0" cy="0"/>
          <a:chOff x="0" y="0"/>
          <a:chExt cx="0" cy="0"/>
        </a:xfrm>
      </p:grpSpPr>
      <p:sp>
        <p:nvSpPr>
          <p:cNvPr id="22" name="Google Shape;22;p5"/>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3" name="Google Shape;23;p5"/>
          <p:cNvSpPr txBox="1"/>
          <p:nvPr>
            <p:ph idx="1" type="body"/>
          </p:nvPr>
        </p:nvSpPr>
        <p:spPr>
          <a:xfrm>
            <a:off x="311700" y="1228675"/>
            <a:ext cx="3999900" cy="33402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2" type="body"/>
          </p:nvPr>
        </p:nvSpPr>
        <p:spPr>
          <a:xfrm>
            <a:off x="4832400" y="1228675"/>
            <a:ext cx="3999900" cy="33402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5" name="Google Shape;2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6" name="Shape 26"/>
        <p:cNvGrpSpPr/>
        <p:nvPr/>
      </p:nvGrpSpPr>
      <p:grpSpPr>
        <a:xfrm>
          <a:off x="0" y="0"/>
          <a:ext cx="0" cy="0"/>
          <a:chOff x="0" y="0"/>
          <a:chExt cx="0" cy="0"/>
        </a:xfrm>
      </p:grpSpPr>
      <p:sp>
        <p:nvSpPr>
          <p:cNvPr id="27" name="Google Shape;27;p6"/>
          <p:cNvSpPr txBox="1"/>
          <p:nvPr>
            <p:ph type="title"/>
          </p:nvPr>
        </p:nvSpPr>
        <p:spPr>
          <a:xfrm>
            <a:off x="304800" y="309350"/>
            <a:ext cx="8537700" cy="748200"/>
          </a:xfrm>
          <a:prstGeom prst="rect">
            <a:avLst/>
          </a:prstGeom>
        </p:spPr>
        <p:txBody>
          <a:bodyPr anchorCtr="0" anchor="t" bIns="91425" lIns="91425" spcFirstLastPara="1" rIns="91425" wrap="square" tIns="91425">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28" name="Google Shape;28;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9" name="Shape 29"/>
        <p:cNvGrpSpPr/>
        <p:nvPr/>
      </p:nvGrpSpPr>
      <p:grpSpPr>
        <a:xfrm>
          <a:off x="0" y="0"/>
          <a:ext cx="0" cy="0"/>
          <a:chOff x="0" y="0"/>
          <a:chExt cx="0" cy="0"/>
        </a:xfrm>
      </p:grpSpPr>
      <p:sp>
        <p:nvSpPr>
          <p:cNvPr id="30" name="Google Shape;30;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sz="3000">
                <a:highlight>
                  <a:schemeClr val="dk1"/>
                </a:highlight>
              </a:defRPr>
            </a:lvl1pPr>
            <a:lvl2pPr lvl="1">
              <a:spcBef>
                <a:spcPts val="0"/>
              </a:spcBef>
              <a:spcAft>
                <a:spcPts val="0"/>
              </a:spcAft>
              <a:buSzPts val="3000"/>
              <a:buNone/>
              <a:defRPr sz="3000">
                <a:highlight>
                  <a:schemeClr val="dk1"/>
                </a:highlight>
              </a:defRPr>
            </a:lvl2pPr>
            <a:lvl3pPr lvl="2">
              <a:spcBef>
                <a:spcPts val="0"/>
              </a:spcBef>
              <a:spcAft>
                <a:spcPts val="0"/>
              </a:spcAft>
              <a:buSzPts val="3000"/>
              <a:buNone/>
              <a:defRPr sz="3000">
                <a:highlight>
                  <a:schemeClr val="dk1"/>
                </a:highlight>
              </a:defRPr>
            </a:lvl3pPr>
            <a:lvl4pPr lvl="3">
              <a:spcBef>
                <a:spcPts val="0"/>
              </a:spcBef>
              <a:spcAft>
                <a:spcPts val="0"/>
              </a:spcAft>
              <a:buSzPts val="3000"/>
              <a:buNone/>
              <a:defRPr sz="3000">
                <a:highlight>
                  <a:schemeClr val="dk1"/>
                </a:highlight>
              </a:defRPr>
            </a:lvl4pPr>
            <a:lvl5pPr lvl="4">
              <a:spcBef>
                <a:spcPts val="0"/>
              </a:spcBef>
              <a:spcAft>
                <a:spcPts val="0"/>
              </a:spcAft>
              <a:buSzPts val="3000"/>
              <a:buNone/>
              <a:defRPr sz="3000">
                <a:highlight>
                  <a:schemeClr val="dk1"/>
                </a:highlight>
              </a:defRPr>
            </a:lvl5pPr>
            <a:lvl6pPr lvl="5">
              <a:spcBef>
                <a:spcPts val="0"/>
              </a:spcBef>
              <a:spcAft>
                <a:spcPts val="0"/>
              </a:spcAft>
              <a:buSzPts val="3000"/>
              <a:buNone/>
              <a:defRPr sz="3000">
                <a:highlight>
                  <a:schemeClr val="dk1"/>
                </a:highlight>
              </a:defRPr>
            </a:lvl6pPr>
            <a:lvl7pPr lvl="6">
              <a:spcBef>
                <a:spcPts val="0"/>
              </a:spcBef>
              <a:spcAft>
                <a:spcPts val="0"/>
              </a:spcAft>
              <a:buSzPts val="3000"/>
              <a:buNone/>
              <a:defRPr sz="3000">
                <a:highlight>
                  <a:schemeClr val="dk1"/>
                </a:highlight>
              </a:defRPr>
            </a:lvl7pPr>
            <a:lvl8pPr lvl="7">
              <a:spcBef>
                <a:spcPts val="0"/>
              </a:spcBef>
              <a:spcAft>
                <a:spcPts val="0"/>
              </a:spcAft>
              <a:buSzPts val="3000"/>
              <a:buNone/>
              <a:defRPr sz="3000">
                <a:highlight>
                  <a:schemeClr val="dk1"/>
                </a:highlight>
              </a:defRPr>
            </a:lvl8pPr>
            <a:lvl9pPr lvl="8">
              <a:spcBef>
                <a:spcPts val="0"/>
              </a:spcBef>
              <a:spcAft>
                <a:spcPts val="0"/>
              </a:spcAft>
              <a:buSzPts val="3000"/>
              <a:buNone/>
              <a:defRPr sz="3000">
                <a:highlight>
                  <a:schemeClr val="dk1"/>
                </a:highlight>
              </a:defRPr>
            </a:lvl9pPr>
          </a:lstStyle>
          <a:p/>
        </p:txBody>
      </p:sp>
      <p:sp>
        <p:nvSpPr>
          <p:cNvPr id="31" name="Google Shape;31;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2" name="Google Shape;32;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4"/>
        </a:solidFill>
      </p:bgPr>
    </p:bg>
    <p:spTree>
      <p:nvGrpSpPr>
        <p:cNvPr id="33" name="Shape 33"/>
        <p:cNvGrpSpPr/>
        <p:nvPr/>
      </p:nvGrpSpPr>
      <p:grpSpPr>
        <a:xfrm>
          <a:off x="0" y="0"/>
          <a:ext cx="0" cy="0"/>
          <a:chOff x="0" y="0"/>
          <a:chExt cx="0" cy="0"/>
        </a:xfrm>
      </p:grpSpPr>
      <p:sp>
        <p:nvSpPr>
          <p:cNvPr id="34" name="Google Shape;34;p8"/>
          <p:cNvSpPr txBox="1"/>
          <p:nvPr>
            <p:ph type="title"/>
          </p:nvPr>
        </p:nvSpPr>
        <p:spPr>
          <a:xfrm>
            <a:off x="490250" y="526350"/>
            <a:ext cx="5618700" cy="4090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6000"/>
              <a:buNone/>
              <a:defRPr sz="6000">
                <a:solidFill>
                  <a:schemeClr val="lt1"/>
                </a:solidFill>
              </a:defRPr>
            </a:lvl1pPr>
            <a:lvl2pPr lvl="1">
              <a:spcBef>
                <a:spcPts val="0"/>
              </a:spcBef>
              <a:spcAft>
                <a:spcPts val="0"/>
              </a:spcAft>
              <a:buClr>
                <a:schemeClr val="lt1"/>
              </a:buClr>
              <a:buSzPts val="6000"/>
              <a:buNone/>
              <a:defRPr sz="6000">
                <a:solidFill>
                  <a:schemeClr val="lt1"/>
                </a:solidFill>
              </a:defRPr>
            </a:lvl2pPr>
            <a:lvl3pPr lvl="2">
              <a:spcBef>
                <a:spcPts val="0"/>
              </a:spcBef>
              <a:spcAft>
                <a:spcPts val="0"/>
              </a:spcAft>
              <a:buClr>
                <a:schemeClr val="lt1"/>
              </a:buClr>
              <a:buSzPts val="6000"/>
              <a:buNone/>
              <a:defRPr sz="6000">
                <a:solidFill>
                  <a:schemeClr val="lt1"/>
                </a:solidFill>
              </a:defRPr>
            </a:lvl3pPr>
            <a:lvl4pPr lvl="3">
              <a:spcBef>
                <a:spcPts val="0"/>
              </a:spcBef>
              <a:spcAft>
                <a:spcPts val="0"/>
              </a:spcAft>
              <a:buClr>
                <a:schemeClr val="lt1"/>
              </a:buClr>
              <a:buSzPts val="6000"/>
              <a:buNone/>
              <a:defRPr sz="6000">
                <a:solidFill>
                  <a:schemeClr val="lt1"/>
                </a:solidFill>
              </a:defRPr>
            </a:lvl4pPr>
            <a:lvl5pPr lvl="4">
              <a:spcBef>
                <a:spcPts val="0"/>
              </a:spcBef>
              <a:spcAft>
                <a:spcPts val="0"/>
              </a:spcAft>
              <a:buClr>
                <a:schemeClr val="lt1"/>
              </a:buClr>
              <a:buSzPts val="6000"/>
              <a:buNone/>
              <a:defRPr sz="6000">
                <a:solidFill>
                  <a:schemeClr val="lt1"/>
                </a:solidFill>
              </a:defRPr>
            </a:lvl5pPr>
            <a:lvl6pPr lvl="5">
              <a:spcBef>
                <a:spcPts val="0"/>
              </a:spcBef>
              <a:spcAft>
                <a:spcPts val="0"/>
              </a:spcAft>
              <a:buClr>
                <a:schemeClr val="lt1"/>
              </a:buClr>
              <a:buSzPts val="6000"/>
              <a:buNone/>
              <a:defRPr sz="6000">
                <a:solidFill>
                  <a:schemeClr val="lt1"/>
                </a:solidFill>
              </a:defRPr>
            </a:lvl6pPr>
            <a:lvl7pPr lvl="6">
              <a:spcBef>
                <a:spcPts val="0"/>
              </a:spcBef>
              <a:spcAft>
                <a:spcPts val="0"/>
              </a:spcAft>
              <a:buClr>
                <a:schemeClr val="lt1"/>
              </a:buClr>
              <a:buSzPts val="6000"/>
              <a:buNone/>
              <a:defRPr sz="6000">
                <a:solidFill>
                  <a:schemeClr val="lt1"/>
                </a:solidFill>
              </a:defRPr>
            </a:lvl7pPr>
            <a:lvl8pPr lvl="7">
              <a:spcBef>
                <a:spcPts val="0"/>
              </a:spcBef>
              <a:spcAft>
                <a:spcPts val="0"/>
              </a:spcAft>
              <a:buClr>
                <a:schemeClr val="lt1"/>
              </a:buClr>
              <a:buSzPts val="6000"/>
              <a:buNone/>
              <a:defRPr sz="6000">
                <a:solidFill>
                  <a:schemeClr val="lt1"/>
                </a:solidFill>
              </a:defRPr>
            </a:lvl8pPr>
            <a:lvl9pPr lvl="8">
              <a:spcBef>
                <a:spcPts val="0"/>
              </a:spcBef>
              <a:spcAft>
                <a:spcPts val="0"/>
              </a:spcAft>
              <a:buClr>
                <a:schemeClr val="lt1"/>
              </a:buClr>
              <a:buSzPts val="6000"/>
              <a:buNone/>
              <a:defRPr sz="6000">
                <a:solidFill>
                  <a:schemeClr val="lt1"/>
                </a:solidFill>
              </a:defRPr>
            </a:lvl9pPr>
          </a:lstStyle>
          <a:p/>
        </p:txBody>
      </p:sp>
      <p:sp>
        <p:nvSpPr>
          <p:cNvPr id="35" name="Google Shape;35;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6" name="Shape 36"/>
        <p:cNvGrpSpPr/>
        <p:nvPr/>
      </p:nvGrpSpPr>
      <p:grpSpPr>
        <a:xfrm>
          <a:off x="0" y="0"/>
          <a:ext cx="0" cy="0"/>
          <a:chOff x="0" y="0"/>
          <a:chExt cx="0" cy="0"/>
        </a:xfrm>
      </p:grpSpPr>
      <p:sp>
        <p:nvSpPr>
          <p:cNvPr id="37" name="Google Shape;37;p9"/>
          <p:cNvSpPr/>
          <p:nvPr/>
        </p:nvSpPr>
        <p:spPr>
          <a:xfrm>
            <a:off x="4572000" y="-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9"/>
          <p:cNvSpPr txBox="1"/>
          <p:nvPr>
            <p:ph type="title"/>
          </p:nvPr>
        </p:nvSpPr>
        <p:spPr>
          <a:xfrm>
            <a:off x="265500" y="1081400"/>
            <a:ext cx="4045200" cy="1710300"/>
          </a:xfrm>
          <a:prstGeom prst="rect">
            <a:avLst/>
          </a:prstGeom>
        </p:spPr>
        <p:txBody>
          <a:bodyPr anchorCtr="0" anchor="b" bIns="91425" lIns="91425" spcFirstLastPara="1" rIns="91425" wrap="square" tIns="91425">
            <a:noAutofit/>
          </a:bodyPr>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p:txBody>
      </p:sp>
      <p:sp>
        <p:nvSpPr>
          <p:cNvPr id="39" name="Google Shape;39;p9"/>
          <p:cNvSpPr txBox="1"/>
          <p:nvPr>
            <p:ph idx="1" type="subTitle"/>
          </p:nvPr>
        </p:nvSpPr>
        <p:spPr>
          <a:xfrm>
            <a:off x="265500" y="2845223"/>
            <a:ext cx="4045200" cy="1345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8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40" name="Google Shape;40;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accent1"/>
              </a:buClr>
              <a:buSzPts val="1800"/>
              <a:buChar char="●"/>
              <a:defRPr>
                <a:solidFill>
                  <a:schemeClr val="accent1"/>
                </a:solidFill>
                <a:highlight>
                  <a:schemeClr val="lt1"/>
                </a:highlight>
              </a:defRPr>
            </a:lvl1pPr>
            <a:lvl2pPr indent="-317500" lvl="1" marL="914400">
              <a:spcBef>
                <a:spcPts val="1600"/>
              </a:spcBef>
              <a:spcAft>
                <a:spcPts val="0"/>
              </a:spcAft>
              <a:buClr>
                <a:schemeClr val="accent1"/>
              </a:buClr>
              <a:buSzPts val="1400"/>
              <a:buChar char="○"/>
              <a:defRPr>
                <a:solidFill>
                  <a:schemeClr val="accent1"/>
                </a:solidFill>
                <a:highlight>
                  <a:schemeClr val="lt1"/>
                </a:highlight>
              </a:defRPr>
            </a:lvl2pPr>
            <a:lvl3pPr indent="-317500" lvl="2" marL="1371600">
              <a:spcBef>
                <a:spcPts val="1600"/>
              </a:spcBef>
              <a:spcAft>
                <a:spcPts val="0"/>
              </a:spcAft>
              <a:buClr>
                <a:schemeClr val="accent1"/>
              </a:buClr>
              <a:buSzPts val="1400"/>
              <a:buChar char="■"/>
              <a:defRPr>
                <a:solidFill>
                  <a:schemeClr val="accent1"/>
                </a:solidFill>
                <a:highlight>
                  <a:schemeClr val="lt1"/>
                </a:highlight>
              </a:defRPr>
            </a:lvl3pPr>
            <a:lvl4pPr indent="-317500" lvl="3" marL="1828800">
              <a:spcBef>
                <a:spcPts val="1600"/>
              </a:spcBef>
              <a:spcAft>
                <a:spcPts val="0"/>
              </a:spcAft>
              <a:buClr>
                <a:schemeClr val="accent1"/>
              </a:buClr>
              <a:buSzPts val="1400"/>
              <a:buChar char="●"/>
              <a:defRPr>
                <a:solidFill>
                  <a:schemeClr val="accent1"/>
                </a:solidFill>
                <a:highlight>
                  <a:schemeClr val="lt1"/>
                </a:highlight>
              </a:defRPr>
            </a:lvl4pPr>
            <a:lvl5pPr indent="-317500" lvl="4" marL="2286000">
              <a:spcBef>
                <a:spcPts val="1600"/>
              </a:spcBef>
              <a:spcAft>
                <a:spcPts val="0"/>
              </a:spcAft>
              <a:buClr>
                <a:schemeClr val="accent1"/>
              </a:buClr>
              <a:buSzPts val="1400"/>
              <a:buChar char="○"/>
              <a:defRPr>
                <a:solidFill>
                  <a:schemeClr val="accent1"/>
                </a:solidFill>
                <a:highlight>
                  <a:schemeClr val="lt1"/>
                </a:highlight>
              </a:defRPr>
            </a:lvl5pPr>
            <a:lvl6pPr indent="-317500" lvl="5" marL="2743200">
              <a:spcBef>
                <a:spcPts val="1600"/>
              </a:spcBef>
              <a:spcAft>
                <a:spcPts val="0"/>
              </a:spcAft>
              <a:buClr>
                <a:schemeClr val="accent1"/>
              </a:buClr>
              <a:buSzPts val="1400"/>
              <a:buChar char="■"/>
              <a:defRPr>
                <a:solidFill>
                  <a:schemeClr val="accent1"/>
                </a:solidFill>
                <a:highlight>
                  <a:schemeClr val="lt1"/>
                </a:highlight>
              </a:defRPr>
            </a:lvl6pPr>
            <a:lvl7pPr indent="-317500" lvl="6" marL="3200400">
              <a:spcBef>
                <a:spcPts val="1600"/>
              </a:spcBef>
              <a:spcAft>
                <a:spcPts val="0"/>
              </a:spcAft>
              <a:buClr>
                <a:schemeClr val="accent1"/>
              </a:buClr>
              <a:buSzPts val="1400"/>
              <a:buChar char="●"/>
              <a:defRPr>
                <a:solidFill>
                  <a:schemeClr val="accent1"/>
                </a:solidFill>
                <a:highlight>
                  <a:schemeClr val="lt1"/>
                </a:highlight>
              </a:defRPr>
            </a:lvl7pPr>
            <a:lvl8pPr indent="-317500" lvl="7" marL="3657600">
              <a:spcBef>
                <a:spcPts val="1600"/>
              </a:spcBef>
              <a:spcAft>
                <a:spcPts val="0"/>
              </a:spcAft>
              <a:buClr>
                <a:schemeClr val="accent1"/>
              </a:buClr>
              <a:buSzPts val="1400"/>
              <a:buChar char="○"/>
              <a:defRPr>
                <a:solidFill>
                  <a:schemeClr val="accent1"/>
                </a:solidFill>
                <a:highlight>
                  <a:schemeClr val="lt1"/>
                </a:highlight>
              </a:defRPr>
            </a:lvl8pPr>
            <a:lvl9pPr indent="-317500" lvl="8" marL="4114800">
              <a:spcBef>
                <a:spcPts val="1600"/>
              </a:spcBef>
              <a:spcAft>
                <a:spcPts val="1600"/>
              </a:spcAft>
              <a:buClr>
                <a:schemeClr val="accent1"/>
              </a:buClr>
              <a:buSzPts val="1400"/>
              <a:buChar char="■"/>
              <a:defRPr>
                <a:solidFill>
                  <a:schemeClr val="accent1"/>
                </a:solidFill>
                <a:highlight>
                  <a:schemeClr val="lt1"/>
                </a:highlight>
              </a:defRPr>
            </a:lvl9pPr>
          </a:lstStyle>
          <a:p/>
        </p:txBody>
      </p:sp>
      <p:sp>
        <p:nvSpPr>
          <p:cNvPr id="41" name="Google Shape;41;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2" name="Shape 42"/>
        <p:cNvGrpSpPr/>
        <p:nvPr/>
      </p:nvGrpSpPr>
      <p:grpSpPr>
        <a:xfrm>
          <a:off x="0" y="0"/>
          <a:ext cx="0" cy="0"/>
          <a:chOff x="0" y="0"/>
          <a:chExt cx="0" cy="0"/>
        </a:xfrm>
      </p:grpSpPr>
      <p:sp>
        <p:nvSpPr>
          <p:cNvPr id="43" name="Google Shape;43;p10"/>
          <p:cNvSpPr txBox="1"/>
          <p:nvPr>
            <p:ph idx="1" type="body"/>
          </p:nvPr>
        </p:nvSpPr>
        <p:spPr>
          <a:xfrm>
            <a:off x="319500" y="4230575"/>
            <a:ext cx="5998800" cy="598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Clr>
                <a:schemeClr val="accent1"/>
              </a:buClr>
              <a:buSzPts val="2400"/>
              <a:buFont typeface="Amatic SC"/>
              <a:buNone/>
              <a:defRPr b="1" sz="2400">
                <a:solidFill>
                  <a:schemeClr val="accent1"/>
                </a:solidFill>
                <a:latin typeface="Amatic SC"/>
                <a:ea typeface="Amatic SC"/>
                <a:cs typeface="Amatic SC"/>
                <a:sym typeface="Amatic SC"/>
              </a:defRPr>
            </a:lvl1pPr>
          </a:lstStyle>
          <a:p/>
        </p:txBody>
      </p:sp>
      <p:sp>
        <p:nvSpPr>
          <p:cNvPr id="44" name="Google Shape;4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each-day">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292850"/>
            <a:ext cx="8520600" cy="8010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1pPr>
            <a:lvl2pPr lvl="1">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2pPr>
            <a:lvl3pPr lvl="2">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3pPr>
            <a:lvl4pPr lvl="3">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4pPr>
            <a:lvl5pPr lvl="4">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5pPr>
            <a:lvl6pPr lvl="5">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6pPr>
            <a:lvl7pPr lvl="6">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7pPr>
            <a:lvl8pPr lvl="7">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8pPr>
            <a:lvl9pPr lvl="8">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9pPr>
          </a:lstStyle>
          <a:p/>
        </p:txBody>
      </p:sp>
      <p:sp>
        <p:nvSpPr>
          <p:cNvPr id="7" name="Google Shape;7;p1"/>
          <p:cNvSpPr txBox="1"/>
          <p:nvPr>
            <p:ph idx="1" type="body"/>
          </p:nvPr>
        </p:nvSpPr>
        <p:spPr>
          <a:xfrm>
            <a:off x="311700" y="1228675"/>
            <a:ext cx="8520600" cy="33402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Source Code Pro"/>
              <a:buChar char="●"/>
              <a:defRPr sz="1800">
                <a:solidFill>
                  <a:schemeClr val="dk2"/>
                </a:solidFill>
                <a:latin typeface="Source Code Pro"/>
                <a:ea typeface="Source Code Pro"/>
                <a:cs typeface="Source Code Pro"/>
                <a:sym typeface="Source Code Pro"/>
              </a:defRPr>
            </a:lvl1pPr>
            <a:lvl2pPr indent="-317500" lvl="1" marL="9144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2pPr>
            <a:lvl3pPr indent="-317500" lvl="2" marL="13716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3pPr>
            <a:lvl4pPr indent="-317500" lvl="3" marL="18288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4pPr>
            <a:lvl5pPr indent="-317500" lvl="4" marL="22860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5pPr>
            <a:lvl6pPr indent="-317500" lvl="5" marL="27432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6pPr>
            <a:lvl7pPr indent="-317500" lvl="6" marL="32004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7pPr>
            <a:lvl8pPr indent="-317500" lvl="7" marL="36576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8pPr>
            <a:lvl9pPr indent="-317500" lvl="8" marL="4114800">
              <a:lnSpc>
                <a:spcPct val="115000"/>
              </a:lnSpc>
              <a:spcBef>
                <a:spcPts val="1600"/>
              </a:spcBef>
              <a:spcAft>
                <a:spcPts val="160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Source Code Pro"/>
                <a:ea typeface="Source Code Pro"/>
                <a:cs typeface="Source Code Pro"/>
                <a:sym typeface="Source Code Pro"/>
              </a:defRPr>
            </a:lvl1pPr>
            <a:lvl2pPr lvl="1" algn="r">
              <a:buNone/>
              <a:defRPr sz="1000">
                <a:solidFill>
                  <a:schemeClr val="accent1"/>
                </a:solidFill>
                <a:latin typeface="Source Code Pro"/>
                <a:ea typeface="Source Code Pro"/>
                <a:cs typeface="Source Code Pro"/>
                <a:sym typeface="Source Code Pro"/>
              </a:defRPr>
            </a:lvl2pPr>
            <a:lvl3pPr lvl="2" algn="r">
              <a:buNone/>
              <a:defRPr sz="1000">
                <a:solidFill>
                  <a:schemeClr val="accent1"/>
                </a:solidFill>
                <a:latin typeface="Source Code Pro"/>
                <a:ea typeface="Source Code Pro"/>
                <a:cs typeface="Source Code Pro"/>
                <a:sym typeface="Source Code Pro"/>
              </a:defRPr>
            </a:lvl3pPr>
            <a:lvl4pPr lvl="3" algn="r">
              <a:buNone/>
              <a:defRPr sz="1000">
                <a:solidFill>
                  <a:schemeClr val="accent1"/>
                </a:solidFill>
                <a:latin typeface="Source Code Pro"/>
                <a:ea typeface="Source Code Pro"/>
                <a:cs typeface="Source Code Pro"/>
                <a:sym typeface="Source Code Pro"/>
              </a:defRPr>
            </a:lvl4pPr>
            <a:lvl5pPr lvl="4" algn="r">
              <a:buNone/>
              <a:defRPr sz="1000">
                <a:solidFill>
                  <a:schemeClr val="accent1"/>
                </a:solidFill>
                <a:latin typeface="Source Code Pro"/>
                <a:ea typeface="Source Code Pro"/>
                <a:cs typeface="Source Code Pro"/>
                <a:sym typeface="Source Code Pro"/>
              </a:defRPr>
            </a:lvl5pPr>
            <a:lvl6pPr lvl="5" algn="r">
              <a:buNone/>
              <a:defRPr sz="1000">
                <a:solidFill>
                  <a:schemeClr val="accent1"/>
                </a:solidFill>
                <a:latin typeface="Source Code Pro"/>
                <a:ea typeface="Source Code Pro"/>
                <a:cs typeface="Source Code Pro"/>
                <a:sym typeface="Source Code Pro"/>
              </a:defRPr>
            </a:lvl6pPr>
            <a:lvl7pPr lvl="6" algn="r">
              <a:buNone/>
              <a:defRPr sz="1000">
                <a:solidFill>
                  <a:schemeClr val="accent1"/>
                </a:solidFill>
                <a:latin typeface="Source Code Pro"/>
                <a:ea typeface="Source Code Pro"/>
                <a:cs typeface="Source Code Pro"/>
                <a:sym typeface="Source Code Pro"/>
              </a:defRPr>
            </a:lvl7pPr>
            <a:lvl8pPr lvl="7" algn="r">
              <a:buNone/>
              <a:defRPr sz="1000">
                <a:solidFill>
                  <a:schemeClr val="accent1"/>
                </a:solidFill>
                <a:latin typeface="Source Code Pro"/>
                <a:ea typeface="Source Code Pro"/>
                <a:cs typeface="Source Code Pro"/>
                <a:sym typeface="Source Code Pro"/>
              </a:defRPr>
            </a:lvl8pPr>
            <a:lvl9pPr lvl="8" algn="r">
              <a:buNone/>
              <a:defRPr sz="1000">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hyperlink" Target="http://aws.amazon.com/" TargetMode="External"/><Relationship Id="rId4" Type="http://schemas.openxmlformats.org/officeDocument/2006/relationships/image" Target="../media/image2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7.png"/><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2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hyperlink" Target="http://techgenix.com/namecheap-aws-ec2-linux/"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xml"/><Relationship Id="rId3" Type="http://schemas.openxmlformats.org/officeDocument/2006/relationships/image" Target="../media/image15.png"/><Relationship Id="rId4" Type="http://schemas.openxmlformats.org/officeDocument/2006/relationships/image" Target="../media/image4.png"/><Relationship Id="rId5" Type="http://schemas.openxmlformats.org/officeDocument/2006/relationships/hyperlink" Target="https://www.youtube.com/watch?v=iDbyYGrswtg"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7.png"/><Relationship Id="rId4" Type="http://schemas.openxmlformats.org/officeDocument/2006/relationships/image" Target="../media/image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3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1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image" Target="../media/image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hyperlink" Target="https://www.continuum.io/downloads#linux" TargetMode="External"/><Relationship Id="rId4" Type="http://schemas.openxmlformats.org/officeDocument/2006/relationships/hyperlink" Target="https://repo.continuum.io/archive/Anaconda3-4.2.0-Linux-x86_64.sh" TargetMode="External"/><Relationship Id="rId5" Type="http://schemas.openxmlformats.org/officeDocument/2006/relationships/image" Target="../media/image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 Id="rId3" Type="http://schemas.openxmlformats.org/officeDocument/2006/relationships/hyperlink" Target="http://pathyoucopiedfromanaconda" TargetMode="External"/><Relationship Id="rId4" Type="http://schemas.openxmlformats.org/officeDocument/2006/relationships/image" Target="../media/image1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 Id="rId3" Type="http://schemas.openxmlformats.org/officeDocument/2006/relationships/image" Target="../media/image1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 Id="rId3" Type="http://schemas.openxmlformats.org/officeDocument/2006/relationships/image" Target="../media/image1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 Id="rId3" Type="http://schemas.openxmlformats.org/officeDocument/2006/relationships/hyperlink" Target="http://www.zdnet.com/article/why-choose-a-virtual-environment/"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1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 Id="rId3" Type="http://schemas.openxmlformats.org/officeDocument/2006/relationships/hyperlink" Target="https://stackoverflow.com/questions/16744863/connect-to-amazon-ec2-file-directory-using-filezilla-and-sftp"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4.xml"/><Relationship Id="rId3" Type="http://schemas.openxmlformats.org/officeDocument/2006/relationships/hyperlink" Target="https://github.com/rwinslow/flaskapp" TargetMode="External"/><Relationship Id="rId4" Type="http://schemas.openxmlformats.org/officeDocument/2006/relationships/image" Target="../media/image1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5.xml"/><Relationship Id="rId3" Type="http://schemas.openxmlformats.org/officeDocument/2006/relationships/image" Target="../media/image1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6.xml"/><Relationship Id="rId3" Type="http://schemas.openxmlformats.org/officeDocument/2006/relationships/image" Target="../media/image2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7.xml"/><Relationship Id="rId3" Type="http://schemas.openxmlformats.org/officeDocument/2006/relationships/hyperlink" Target="http://mysite.com:5000" TargetMode="External"/><Relationship Id="rId4" Type="http://schemas.openxmlformats.org/officeDocument/2006/relationships/image" Target="../media/image2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2.xml"/><Relationship Id="rId3" Type="http://schemas.openxmlformats.org/officeDocument/2006/relationships/image" Target="../media/image2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3.xml"/><Relationship Id="rId3" Type="http://schemas.openxmlformats.org/officeDocument/2006/relationships/hyperlink" Target="http://localhost:8000"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4.xml"/><Relationship Id="rId3" Type="http://schemas.openxmlformats.org/officeDocument/2006/relationships/image" Target="../media/image2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6.xml"/><Relationship Id="rId3" Type="http://schemas.openxmlformats.org/officeDocument/2006/relationships/hyperlink" Target="http://stackoverflow.com/questions/20766684/what-benefit-is-added-by-using-gunicorn-nginx-flask"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7.xml"/><Relationship Id="rId3" Type="http://schemas.openxmlformats.org/officeDocument/2006/relationships/image" Target="../media/image19.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8.xml"/><Relationship Id="rId3" Type="http://schemas.openxmlformats.org/officeDocument/2006/relationships/image" Target="../media/image20.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9.xml"/><Relationship Id="rId3" Type="http://schemas.openxmlformats.org/officeDocument/2006/relationships/image" Target="../media/image2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5.png"/><Relationship Id="rId4" Type="http://schemas.openxmlformats.org/officeDocument/2006/relationships/image" Target="../media/image10.png"/><Relationship Id="rId5" Type="http://schemas.openxmlformats.org/officeDocument/2006/relationships/image" Target="../media/image1.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0.xml"/><Relationship Id="rId3" Type="http://schemas.openxmlformats.org/officeDocument/2006/relationships/image" Target="../media/image29.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3.xml"/><Relationship Id="rId3" Type="http://schemas.openxmlformats.org/officeDocument/2006/relationships/hyperlink" Target="https://www.digitalocean.com/community/tutorials/how-to-install-and-use-postgresql-on-ubuntu-14-04" TargetMode="Externa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7.xml"/><Relationship Id="rId3" Type="http://schemas.openxmlformats.org/officeDocument/2006/relationships/image" Target="../media/image24.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 Id="rId3" Type="http://schemas.openxmlformats.org/officeDocument/2006/relationships/image" Target="../media/image25.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hyperlink" Target="http://namecheap.com/"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 name="Shape 54"/>
        <p:cNvGrpSpPr/>
        <p:nvPr/>
      </p:nvGrpSpPr>
      <p:grpSpPr>
        <a:xfrm>
          <a:off x="0" y="0"/>
          <a:ext cx="0" cy="0"/>
          <a:chOff x="0" y="0"/>
          <a:chExt cx="0" cy="0"/>
        </a:xfrm>
      </p:grpSpPr>
      <p:sp>
        <p:nvSpPr>
          <p:cNvPr id="55" name="Google Shape;55;p13"/>
          <p:cNvSpPr txBox="1"/>
          <p:nvPr>
            <p:ph type="ctrTitle"/>
          </p:nvPr>
        </p:nvSpPr>
        <p:spPr>
          <a:xfrm>
            <a:off x="311700" y="392150"/>
            <a:ext cx="8520600" cy="2690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7200"/>
              <a:t>The Internet, Servers, and You</a:t>
            </a:r>
            <a:endParaRPr sz="7200"/>
          </a:p>
          <a:p>
            <a:pPr indent="0" lvl="0" marL="0" rtl="0" algn="ctr">
              <a:spcBef>
                <a:spcPts val="0"/>
              </a:spcBef>
              <a:spcAft>
                <a:spcPts val="0"/>
              </a:spcAft>
              <a:buNone/>
            </a:pPr>
            <a:r>
              <a:rPr lang="en" sz="3000"/>
              <a:t>A love story by Rich Winslow</a:t>
            </a:r>
            <a:endParaRPr sz="3000"/>
          </a:p>
        </p:txBody>
      </p:sp>
      <p:sp>
        <p:nvSpPr>
          <p:cNvPr id="56" name="Google Shape;56;p13"/>
          <p:cNvSpPr txBox="1"/>
          <p:nvPr>
            <p:ph idx="1" type="subTitle"/>
          </p:nvPr>
        </p:nvSpPr>
        <p:spPr>
          <a:xfrm>
            <a:off x="311700" y="3890400"/>
            <a:ext cx="8520600" cy="706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Srsly?</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2" name="Shape 152"/>
        <p:cNvGrpSpPr/>
        <p:nvPr/>
      </p:nvGrpSpPr>
      <p:grpSpPr>
        <a:xfrm>
          <a:off x="0" y="0"/>
          <a:ext cx="0" cy="0"/>
          <a:chOff x="0" y="0"/>
          <a:chExt cx="0" cy="0"/>
        </a:xfrm>
      </p:grpSpPr>
      <p:sp>
        <p:nvSpPr>
          <p:cNvPr id="153" name="Google Shape;153;p22"/>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Getting an AWS Server</a:t>
            </a:r>
            <a:endParaRPr/>
          </a:p>
        </p:txBody>
      </p:sp>
      <p:sp>
        <p:nvSpPr>
          <p:cNvPr id="154" name="Google Shape;154;p22"/>
          <p:cNvSpPr txBox="1"/>
          <p:nvPr>
            <p:ph idx="1" type="body"/>
          </p:nvPr>
        </p:nvSpPr>
        <p:spPr>
          <a:xfrm>
            <a:off x="311700" y="1228675"/>
            <a:ext cx="3999900" cy="33402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AutoNum type="arabicPeriod"/>
            </a:pPr>
            <a:r>
              <a:rPr lang="en"/>
              <a:t>Go to </a:t>
            </a:r>
            <a:r>
              <a:rPr lang="en" u="sng">
                <a:solidFill>
                  <a:schemeClr val="hlink"/>
                </a:solidFill>
                <a:hlinkClick r:id="rId3"/>
              </a:rPr>
              <a:t>http://aws.amazon.com/</a:t>
            </a:r>
            <a:endParaRPr/>
          </a:p>
          <a:p>
            <a:pPr indent="-304800" lvl="0" marL="457200" rtl="0" algn="l">
              <a:spcBef>
                <a:spcPts val="0"/>
              </a:spcBef>
              <a:spcAft>
                <a:spcPts val="0"/>
              </a:spcAft>
              <a:buSzPts val="1200"/>
              <a:buAutoNum type="arabicPeriod"/>
            </a:pPr>
            <a:r>
              <a:rPr lang="en"/>
              <a:t>If you don’t have an account already, click </a:t>
            </a:r>
            <a:r>
              <a:rPr b="1" lang="en"/>
              <a:t>[Create an AWS Account]</a:t>
            </a:r>
            <a:endParaRPr b="1"/>
          </a:p>
          <a:p>
            <a:pPr indent="-304800" lvl="1" marL="914400" rtl="0" algn="l">
              <a:spcBef>
                <a:spcPts val="0"/>
              </a:spcBef>
              <a:spcAft>
                <a:spcPts val="0"/>
              </a:spcAft>
              <a:buSzPts val="1200"/>
              <a:buAutoNum type="alphaLcPeriod"/>
            </a:pPr>
            <a:r>
              <a:rPr lang="en"/>
              <a:t>You’ll go through a bunch of pages here. Fill them all out as needed</a:t>
            </a:r>
            <a:endParaRPr/>
          </a:p>
          <a:p>
            <a:pPr indent="-304800" lvl="1" marL="914400" rtl="0" algn="l">
              <a:spcBef>
                <a:spcPts val="0"/>
              </a:spcBef>
              <a:spcAft>
                <a:spcPts val="0"/>
              </a:spcAft>
              <a:buSzPts val="1200"/>
              <a:buAutoNum type="alphaLcPeriod"/>
            </a:pPr>
            <a:r>
              <a:rPr lang="en"/>
              <a:t>Make sure you only select free options (Basic support, no premium stuff, etc.)</a:t>
            </a:r>
            <a:endParaRPr/>
          </a:p>
          <a:p>
            <a:pPr indent="-304800" lvl="0" marL="457200" rtl="0" algn="l">
              <a:spcBef>
                <a:spcPts val="0"/>
              </a:spcBef>
              <a:spcAft>
                <a:spcPts val="0"/>
              </a:spcAft>
              <a:buSzPts val="1200"/>
              <a:buAutoNum type="arabicPeriod"/>
            </a:pPr>
            <a:r>
              <a:rPr lang="en"/>
              <a:t>Sign into your account</a:t>
            </a:r>
            <a:endParaRPr/>
          </a:p>
          <a:p>
            <a:pPr indent="-304800" lvl="0" marL="457200" rtl="0" algn="l">
              <a:spcBef>
                <a:spcPts val="0"/>
              </a:spcBef>
              <a:spcAft>
                <a:spcPts val="0"/>
              </a:spcAft>
              <a:buSzPts val="1200"/>
              <a:buAutoNum type="arabicPeriod"/>
            </a:pPr>
            <a:r>
              <a:rPr lang="en"/>
              <a:t>On the AWS Services page, click on </a:t>
            </a:r>
            <a:r>
              <a:rPr b="1" lang="en"/>
              <a:t>[EC2]</a:t>
            </a:r>
            <a:endParaRPr b="1"/>
          </a:p>
        </p:txBody>
      </p:sp>
      <p:pic>
        <p:nvPicPr>
          <p:cNvPr descr="Screen Shot 2017-01-22 at 4.10.33 PM.png" id="155" name="Google Shape;155;p22"/>
          <p:cNvPicPr preferRelativeResize="0"/>
          <p:nvPr/>
        </p:nvPicPr>
        <p:blipFill>
          <a:blip r:embed="rId4">
            <a:alphaModFix/>
          </a:blip>
          <a:stretch>
            <a:fillRect/>
          </a:stretch>
        </p:blipFill>
        <p:spPr>
          <a:xfrm>
            <a:off x="4392300" y="0"/>
            <a:ext cx="6228441" cy="5143501"/>
          </a:xfrm>
          <a:prstGeom prst="rect">
            <a:avLst/>
          </a:prstGeom>
          <a:noFill/>
          <a:ln>
            <a:noFill/>
          </a:ln>
        </p:spPr>
      </p:pic>
      <p:sp>
        <p:nvSpPr>
          <p:cNvPr id="156" name="Google Shape;156;p22"/>
          <p:cNvSpPr/>
          <p:nvPr/>
        </p:nvSpPr>
        <p:spPr>
          <a:xfrm>
            <a:off x="4732775" y="1559421"/>
            <a:ext cx="600300" cy="2667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0" name="Shape 160"/>
        <p:cNvGrpSpPr/>
        <p:nvPr/>
      </p:nvGrpSpPr>
      <p:grpSpPr>
        <a:xfrm>
          <a:off x="0" y="0"/>
          <a:ext cx="0" cy="0"/>
          <a:chOff x="0" y="0"/>
          <a:chExt cx="0" cy="0"/>
        </a:xfrm>
      </p:grpSpPr>
      <p:sp>
        <p:nvSpPr>
          <p:cNvPr id="161" name="Google Shape;161;p23"/>
          <p:cNvSpPr txBox="1"/>
          <p:nvPr>
            <p:ph idx="1" type="body"/>
          </p:nvPr>
        </p:nvSpPr>
        <p:spPr>
          <a:xfrm>
            <a:off x="311700" y="1228675"/>
            <a:ext cx="3999900" cy="33402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AutoNum type="arabicPeriod" startAt="5"/>
            </a:pPr>
            <a:r>
              <a:rPr lang="en"/>
              <a:t>Click on </a:t>
            </a:r>
            <a:r>
              <a:rPr b="1" lang="en"/>
              <a:t>[Launch Instance]</a:t>
            </a:r>
            <a:endParaRPr b="1"/>
          </a:p>
          <a:p>
            <a:pPr indent="-304800" lvl="0" marL="457200" rtl="0" algn="l">
              <a:spcBef>
                <a:spcPts val="0"/>
              </a:spcBef>
              <a:spcAft>
                <a:spcPts val="0"/>
              </a:spcAft>
              <a:buSzPts val="1200"/>
              <a:buAutoNum type="arabicPeriod" startAt="5"/>
            </a:pPr>
            <a:r>
              <a:rPr lang="en"/>
              <a:t>Click </a:t>
            </a:r>
            <a:r>
              <a:rPr b="1" lang="en"/>
              <a:t>[Select]</a:t>
            </a:r>
            <a:r>
              <a:rPr lang="en"/>
              <a:t> for the Ubuntu Server that has “Free tier eligible” under the logo</a:t>
            </a:r>
            <a:endParaRPr/>
          </a:p>
          <a:p>
            <a:pPr indent="-304800" lvl="0" marL="457200" rtl="0" algn="l">
              <a:spcBef>
                <a:spcPts val="0"/>
              </a:spcBef>
              <a:spcAft>
                <a:spcPts val="0"/>
              </a:spcAft>
              <a:buSzPts val="1200"/>
              <a:buAutoNum type="arabicPeriod" startAt="5"/>
            </a:pPr>
            <a:r>
              <a:rPr lang="en"/>
              <a:t>Select the </a:t>
            </a:r>
            <a:r>
              <a:rPr lang="en" u="sng"/>
              <a:t>t2.micro</a:t>
            </a:r>
            <a:r>
              <a:rPr lang="en"/>
              <a:t> option that says “Free tier eligible” and click </a:t>
            </a:r>
            <a:r>
              <a:rPr b="1" lang="en"/>
              <a:t>[Review and Launch]</a:t>
            </a:r>
            <a:r>
              <a:rPr lang="en"/>
              <a:t> </a:t>
            </a:r>
            <a:endParaRPr/>
          </a:p>
          <a:p>
            <a:pPr indent="-304800" lvl="1" marL="914400" rtl="0" algn="l">
              <a:spcBef>
                <a:spcPts val="0"/>
              </a:spcBef>
              <a:spcAft>
                <a:spcPts val="0"/>
              </a:spcAft>
              <a:buSzPts val="1200"/>
              <a:buAutoNum type="alphaLcPeriod"/>
            </a:pPr>
            <a:r>
              <a:rPr lang="en"/>
              <a:t>If you’re doing a project that requires a lot of memory (e.g. NLP with Spacy or NLTK, or deep learning with TensorFlow) you’ll likely need </a:t>
            </a:r>
            <a:r>
              <a:rPr lang="en" u="sng"/>
              <a:t>t2.medium</a:t>
            </a:r>
            <a:endParaRPr u="sng"/>
          </a:p>
          <a:p>
            <a:pPr indent="-304800" lvl="0" marL="457200" rtl="0" algn="l">
              <a:spcBef>
                <a:spcPts val="0"/>
              </a:spcBef>
              <a:spcAft>
                <a:spcPts val="0"/>
              </a:spcAft>
              <a:buSzPts val="1200"/>
              <a:buAutoNum type="arabicPeriod" startAt="5"/>
            </a:pPr>
            <a:r>
              <a:rPr lang="en"/>
              <a:t>Don’t change any settings. Click </a:t>
            </a:r>
            <a:r>
              <a:rPr b="1" lang="en"/>
              <a:t>[Launch]</a:t>
            </a:r>
            <a:endParaRPr b="1"/>
          </a:p>
        </p:txBody>
      </p:sp>
      <p:sp>
        <p:nvSpPr>
          <p:cNvPr id="162" name="Google Shape;162;p23"/>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Getting an AWS Server</a:t>
            </a:r>
            <a:endParaRPr/>
          </a:p>
        </p:txBody>
      </p:sp>
      <p:sp>
        <p:nvSpPr>
          <p:cNvPr id="163" name="Google Shape;163;p23"/>
          <p:cNvSpPr txBox="1"/>
          <p:nvPr>
            <p:ph idx="1" type="body"/>
          </p:nvPr>
        </p:nvSpPr>
        <p:spPr>
          <a:xfrm>
            <a:off x="4759875" y="1228675"/>
            <a:ext cx="3999900" cy="3340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 u="sng"/>
              <a:t>What all of this is really doing</a:t>
            </a:r>
            <a:br>
              <a:rPr b="1" lang="en" u="sng"/>
            </a:br>
            <a:r>
              <a:rPr lang="en"/>
              <a:t>Amazon is setting aside some amount of server resources for you to create and deploy your application. The micro, medium, etc. options determine how large the resources are. More resources are more expensive (as in not free), but necessary if you’re doing a project that requires a lot of compute power. It still shouldn’t be expensive for a month or so while you demo at companies.</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7" name="Shape 167"/>
        <p:cNvGrpSpPr/>
        <p:nvPr/>
      </p:nvGrpSpPr>
      <p:grpSpPr>
        <a:xfrm>
          <a:off x="0" y="0"/>
          <a:ext cx="0" cy="0"/>
          <a:chOff x="0" y="0"/>
          <a:chExt cx="0" cy="0"/>
        </a:xfrm>
      </p:grpSpPr>
      <p:sp>
        <p:nvSpPr>
          <p:cNvPr id="168" name="Google Shape;168;p24"/>
          <p:cNvSpPr txBox="1"/>
          <p:nvPr>
            <p:ph idx="1" type="body"/>
          </p:nvPr>
        </p:nvSpPr>
        <p:spPr>
          <a:xfrm>
            <a:off x="311700" y="1228675"/>
            <a:ext cx="3999900" cy="33402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AutoNum type="arabicPeriod" startAt="9"/>
            </a:pPr>
            <a:r>
              <a:rPr lang="en"/>
              <a:t>If you’re prompted about a key pair, give it a name (no spaces or special characters, just alphanumeric) and click </a:t>
            </a:r>
            <a:r>
              <a:rPr b="1" lang="en"/>
              <a:t>[Download Key Pair]</a:t>
            </a:r>
            <a:endParaRPr b="1"/>
          </a:p>
          <a:p>
            <a:pPr indent="-304800" lvl="1" marL="914400" rtl="0" algn="l">
              <a:spcBef>
                <a:spcPts val="0"/>
              </a:spcBef>
              <a:spcAft>
                <a:spcPts val="0"/>
              </a:spcAft>
              <a:buSzPts val="1200"/>
              <a:buAutoNum type="alphaLcPeriod"/>
            </a:pPr>
            <a:r>
              <a:rPr lang="en"/>
              <a:t>Keep this somewhere safe and outside of your application git repository</a:t>
            </a:r>
            <a:endParaRPr/>
          </a:p>
          <a:p>
            <a:pPr indent="-304800" lvl="0" marL="457200" rtl="0" algn="l">
              <a:spcBef>
                <a:spcPts val="0"/>
              </a:spcBef>
              <a:spcAft>
                <a:spcPts val="0"/>
              </a:spcAft>
              <a:buSzPts val="1200"/>
              <a:buAutoNum type="arabicPeriod" startAt="9"/>
            </a:pPr>
            <a:r>
              <a:rPr lang="en"/>
              <a:t>At the homepage, click </a:t>
            </a:r>
            <a:r>
              <a:rPr b="1" lang="en"/>
              <a:t>[EC2]</a:t>
            </a:r>
            <a:r>
              <a:rPr lang="en"/>
              <a:t> again</a:t>
            </a:r>
            <a:endParaRPr/>
          </a:p>
          <a:p>
            <a:pPr indent="-304800" lvl="0" marL="457200" rtl="0" algn="l">
              <a:spcBef>
                <a:spcPts val="0"/>
              </a:spcBef>
              <a:spcAft>
                <a:spcPts val="0"/>
              </a:spcAft>
              <a:buSzPts val="1200"/>
              <a:buAutoNum type="arabicPeriod" startAt="9"/>
            </a:pPr>
            <a:r>
              <a:rPr lang="en"/>
              <a:t>It should say </a:t>
            </a:r>
            <a:r>
              <a:rPr b="1" lang="en"/>
              <a:t>[1 Running Instances]</a:t>
            </a:r>
            <a:r>
              <a:rPr lang="en"/>
              <a:t> near the top of the page. Click on it.</a:t>
            </a:r>
            <a:endParaRPr/>
          </a:p>
        </p:txBody>
      </p:sp>
      <p:sp>
        <p:nvSpPr>
          <p:cNvPr id="169" name="Google Shape;169;p24"/>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Setting Up the Server</a:t>
            </a:r>
            <a:endParaRPr/>
          </a:p>
        </p:txBody>
      </p:sp>
      <p:pic>
        <p:nvPicPr>
          <p:cNvPr id="170" name="Google Shape;170;p24"/>
          <p:cNvPicPr preferRelativeResize="0"/>
          <p:nvPr/>
        </p:nvPicPr>
        <p:blipFill>
          <a:blip r:embed="rId3">
            <a:alphaModFix/>
          </a:blip>
          <a:stretch>
            <a:fillRect/>
          </a:stretch>
        </p:blipFill>
        <p:spPr>
          <a:xfrm>
            <a:off x="4490354" y="0"/>
            <a:ext cx="4653643" cy="5143501"/>
          </a:xfrm>
          <a:prstGeom prst="rect">
            <a:avLst/>
          </a:prstGeom>
          <a:noFill/>
          <a:ln>
            <a:noFill/>
          </a:ln>
        </p:spPr>
      </p:pic>
      <p:sp>
        <p:nvSpPr>
          <p:cNvPr id="171" name="Google Shape;171;p24"/>
          <p:cNvSpPr/>
          <p:nvPr/>
        </p:nvSpPr>
        <p:spPr>
          <a:xfrm>
            <a:off x="4829175" y="895200"/>
            <a:ext cx="1647900" cy="2859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5" name="Shape 175"/>
        <p:cNvGrpSpPr/>
        <p:nvPr/>
      </p:nvGrpSpPr>
      <p:grpSpPr>
        <a:xfrm>
          <a:off x="0" y="0"/>
          <a:ext cx="0" cy="0"/>
          <a:chOff x="0" y="0"/>
          <a:chExt cx="0" cy="0"/>
        </a:xfrm>
      </p:grpSpPr>
      <p:pic>
        <p:nvPicPr>
          <p:cNvPr id="176" name="Google Shape;176;p25"/>
          <p:cNvPicPr preferRelativeResize="0"/>
          <p:nvPr/>
        </p:nvPicPr>
        <p:blipFill>
          <a:blip r:embed="rId3">
            <a:alphaModFix/>
          </a:blip>
          <a:stretch>
            <a:fillRect/>
          </a:stretch>
        </p:blipFill>
        <p:spPr>
          <a:xfrm>
            <a:off x="4602891" y="1933575"/>
            <a:ext cx="4531658" cy="3209925"/>
          </a:xfrm>
          <a:prstGeom prst="rect">
            <a:avLst/>
          </a:prstGeom>
          <a:noFill/>
          <a:ln>
            <a:noFill/>
          </a:ln>
        </p:spPr>
      </p:pic>
      <p:sp>
        <p:nvSpPr>
          <p:cNvPr id="177" name="Google Shape;177;p25"/>
          <p:cNvSpPr txBox="1"/>
          <p:nvPr>
            <p:ph idx="1" type="body"/>
          </p:nvPr>
        </p:nvSpPr>
        <p:spPr>
          <a:xfrm>
            <a:off x="311700" y="1228675"/>
            <a:ext cx="3999900" cy="33402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AutoNum type="arabicPeriod" startAt="12"/>
            </a:pPr>
            <a:r>
              <a:rPr lang="en"/>
              <a:t>You should see your instance with a bunch of information about it. Click on the </a:t>
            </a:r>
            <a:r>
              <a:rPr b="1" lang="en"/>
              <a:t>[checkbox]</a:t>
            </a:r>
            <a:r>
              <a:rPr lang="en"/>
              <a:t> to the left</a:t>
            </a:r>
            <a:endParaRPr/>
          </a:p>
          <a:p>
            <a:pPr indent="-304800" lvl="0" marL="457200" rtl="0" algn="l">
              <a:spcBef>
                <a:spcPts val="0"/>
              </a:spcBef>
              <a:spcAft>
                <a:spcPts val="0"/>
              </a:spcAft>
              <a:buSzPts val="1200"/>
              <a:buAutoNum type="arabicPeriod" startAt="12"/>
            </a:pPr>
            <a:r>
              <a:rPr lang="en"/>
              <a:t>At the bottom of the page will be a bunch of info about your server. The image at the right has a section for elastic IPs. You’ll use this to connect to your server, but don’t worry about it right now. We’ll come back to it</a:t>
            </a:r>
            <a:endParaRPr/>
          </a:p>
        </p:txBody>
      </p:sp>
      <p:sp>
        <p:nvSpPr>
          <p:cNvPr id="178" name="Google Shape;178;p25"/>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Setting Up the Server</a:t>
            </a:r>
            <a:endParaRPr/>
          </a:p>
        </p:txBody>
      </p:sp>
      <p:pic>
        <p:nvPicPr>
          <p:cNvPr id="179" name="Google Shape;179;p25"/>
          <p:cNvPicPr preferRelativeResize="0"/>
          <p:nvPr/>
        </p:nvPicPr>
        <p:blipFill rotWithShape="1">
          <a:blip r:embed="rId4">
            <a:alphaModFix/>
          </a:blip>
          <a:srcRect b="62407" l="0" r="23855" t="0"/>
          <a:stretch/>
        </p:blipFill>
        <p:spPr>
          <a:xfrm>
            <a:off x="4583300" y="0"/>
            <a:ext cx="4560701" cy="1933575"/>
          </a:xfrm>
          <a:prstGeom prst="rect">
            <a:avLst/>
          </a:prstGeom>
          <a:noFill/>
          <a:ln>
            <a:noFill/>
          </a:ln>
        </p:spPr>
      </p:pic>
      <p:sp>
        <p:nvSpPr>
          <p:cNvPr id="180" name="Google Shape;180;p25"/>
          <p:cNvSpPr/>
          <p:nvPr/>
        </p:nvSpPr>
        <p:spPr>
          <a:xfrm>
            <a:off x="4791225" y="1141475"/>
            <a:ext cx="419100" cy="3336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81" name="Google Shape;181;p25"/>
          <p:cNvCxnSpPr/>
          <p:nvPr/>
        </p:nvCxnSpPr>
        <p:spPr>
          <a:xfrm>
            <a:off x="4476750" y="1933575"/>
            <a:ext cx="4657800" cy="0"/>
          </a:xfrm>
          <a:prstGeom prst="straightConnector1">
            <a:avLst/>
          </a:prstGeom>
          <a:noFill/>
          <a:ln cap="flat" cmpd="sng" w="38100">
            <a:solidFill>
              <a:schemeClr val="dk2"/>
            </a:solidFill>
            <a:prstDash val="solid"/>
            <a:round/>
            <a:headEnd len="med" w="med" type="none"/>
            <a:tailEnd len="med" w="med" type="none"/>
          </a:ln>
        </p:spPr>
      </p:cxn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5" name="Shape 185"/>
        <p:cNvGrpSpPr/>
        <p:nvPr/>
      </p:nvGrpSpPr>
      <p:grpSpPr>
        <a:xfrm>
          <a:off x="0" y="0"/>
          <a:ext cx="0" cy="0"/>
          <a:chOff x="0" y="0"/>
          <a:chExt cx="0" cy="0"/>
        </a:xfrm>
      </p:grpSpPr>
      <p:sp>
        <p:nvSpPr>
          <p:cNvPr id="186" name="Google Shape;186;p26"/>
          <p:cNvSpPr txBox="1"/>
          <p:nvPr>
            <p:ph idx="1" type="body"/>
          </p:nvPr>
        </p:nvSpPr>
        <p:spPr>
          <a:xfrm>
            <a:off x="311700" y="1228675"/>
            <a:ext cx="3999900" cy="3340200"/>
          </a:xfrm>
          <a:prstGeom prst="rect">
            <a:avLst/>
          </a:prstGeom>
        </p:spPr>
        <p:txBody>
          <a:bodyPr anchorCtr="0" anchor="t" bIns="91425" lIns="91425" spcFirstLastPara="1" rIns="91425" wrap="square" tIns="91425">
            <a:noAutofit/>
          </a:bodyPr>
          <a:lstStyle/>
          <a:p>
            <a:pPr indent="-317500" lvl="0" marL="457200" marR="0" rtl="0" algn="l">
              <a:lnSpc>
                <a:spcPct val="115000"/>
              </a:lnSpc>
              <a:spcBef>
                <a:spcPts val="0"/>
              </a:spcBef>
              <a:spcAft>
                <a:spcPts val="0"/>
              </a:spcAft>
              <a:buClr>
                <a:schemeClr val="dk2"/>
              </a:buClr>
              <a:buSzPts val="1400"/>
              <a:buFont typeface="Source Code Pro"/>
              <a:buAutoNum type="arabicPeriod" startAt="14"/>
            </a:pPr>
            <a:r>
              <a:rPr lang="en"/>
              <a:t>To deal with ports and stuff, you need to change a few settings in the security group for your instance. Click on </a:t>
            </a:r>
            <a:r>
              <a:rPr b="1" lang="en"/>
              <a:t>[Security Groups] </a:t>
            </a:r>
            <a:r>
              <a:rPr lang="en"/>
              <a:t>in the sidebar</a:t>
            </a:r>
            <a:endParaRPr/>
          </a:p>
          <a:p>
            <a:pPr indent="-304800" lvl="0" marL="457200" marR="0" rtl="0" algn="l">
              <a:lnSpc>
                <a:spcPct val="115000"/>
              </a:lnSpc>
              <a:spcBef>
                <a:spcPts val="0"/>
              </a:spcBef>
              <a:spcAft>
                <a:spcPts val="0"/>
              </a:spcAft>
              <a:buSzPts val="1200"/>
              <a:buAutoNum type="arabicPeriod" startAt="14"/>
            </a:pPr>
            <a:r>
              <a:rPr lang="en"/>
              <a:t>Click on your instance</a:t>
            </a:r>
            <a:endParaRPr/>
          </a:p>
          <a:p>
            <a:pPr indent="-304800" lvl="0" marL="457200" marR="0" rtl="0" algn="l">
              <a:lnSpc>
                <a:spcPct val="115000"/>
              </a:lnSpc>
              <a:spcBef>
                <a:spcPts val="0"/>
              </a:spcBef>
              <a:spcAft>
                <a:spcPts val="0"/>
              </a:spcAft>
              <a:buSzPts val="1200"/>
              <a:buAutoNum type="arabicPeriod" startAt="14"/>
            </a:pPr>
            <a:r>
              <a:rPr lang="en"/>
              <a:t>Click </a:t>
            </a:r>
            <a:r>
              <a:rPr b="1" lang="en"/>
              <a:t>[Actions]</a:t>
            </a:r>
            <a:r>
              <a:rPr lang="en"/>
              <a:t> to get the dropdown menu</a:t>
            </a:r>
            <a:endParaRPr/>
          </a:p>
          <a:p>
            <a:pPr indent="-304800" lvl="0" marL="457200" marR="0" rtl="0" algn="l">
              <a:lnSpc>
                <a:spcPct val="115000"/>
              </a:lnSpc>
              <a:spcBef>
                <a:spcPts val="0"/>
              </a:spcBef>
              <a:spcAft>
                <a:spcPts val="0"/>
              </a:spcAft>
              <a:buSzPts val="1200"/>
              <a:buAutoNum type="arabicPeriod" startAt="14"/>
            </a:pPr>
            <a:r>
              <a:rPr lang="en"/>
              <a:t>Click </a:t>
            </a:r>
            <a:r>
              <a:rPr b="1" lang="en"/>
              <a:t>[Edit inbound rules]</a:t>
            </a:r>
            <a:endParaRPr/>
          </a:p>
        </p:txBody>
      </p:sp>
      <p:pic>
        <p:nvPicPr>
          <p:cNvPr id="187" name="Google Shape;187;p26"/>
          <p:cNvPicPr preferRelativeResize="0"/>
          <p:nvPr/>
        </p:nvPicPr>
        <p:blipFill>
          <a:blip r:embed="rId3">
            <a:alphaModFix/>
          </a:blip>
          <a:stretch>
            <a:fillRect/>
          </a:stretch>
        </p:blipFill>
        <p:spPr>
          <a:xfrm>
            <a:off x="4640462" y="0"/>
            <a:ext cx="4503526" cy="5143501"/>
          </a:xfrm>
          <a:prstGeom prst="rect">
            <a:avLst/>
          </a:prstGeom>
          <a:noFill/>
          <a:ln>
            <a:noFill/>
          </a:ln>
        </p:spPr>
      </p:pic>
      <p:sp>
        <p:nvSpPr>
          <p:cNvPr id="188" name="Google Shape;188;p26"/>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Ugh, Security Groups</a:t>
            </a:r>
            <a:endParaRPr/>
          </a:p>
        </p:txBody>
      </p:sp>
      <p:sp>
        <p:nvSpPr>
          <p:cNvPr id="189" name="Google Shape;189;p26"/>
          <p:cNvSpPr/>
          <p:nvPr/>
        </p:nvSpPr>
        <p:spPr>
          <a:xfrm>
            <a:off x="4640450" y="4171950"/>
            <a:ext cx="1304700" cy="3036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26"/>
          <p:cNvSpPr/>
          <p:nvPr/>
        </p:nvSpPr>
        <p:spPr>
          <a:xfrm>
            <a:off x="7412225" y="311900"/>
            <a:ext cx="1693800" cy="16218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4" name="Shape 194"/>
        <p:cNvGrpSpPr/>
        <p:nvPr/>
      </p:nvGrpSpPr>
      <p:grpSpPr>
        <a:xfrm>
          <a:off x="0" y="0"/>
          <a:ext cx="0" cy="0"/>
          <a:chOff x="0" y="0"/>
          <a:chExt cx="0" cy="0"/>
        </a:xfrm>
      </p:grpSpPr>
      <p:pic>
        <p:nvPicPr>
          <p:cNvPr descr="Screen Shot 2014-09-18 at 7.40.20 PM.png" id="195" name="Google Shape;195;p27"/>
          <p:cNvPicPr preferRelativeResize="0"/>
          <p:nvPr/>
        </p:nvPicPr>
        <p:blipFill rotWithShape="1">
          <a:blip r:embed="rId3">
            <a:alphaModFix/>
          </a:blip>
          <a:srcRect b="34518" l="23478" r="44888" t="37333"/>
          <a:stretch/>
        </p:blipFill>
        <p:spPr>
          <a:xfrm>
            <a:off x="4565900" y="1294637"/>
            <a:ext cx="4578107" cy="2676526"/>
          </a:xfrm>
          <a:prstGeom prst="rect">
            <a:avLst/>
          </a:prstGeom>
          <a:noFill/>
          <a:ln>
            <a:noFill/>
          </a:ln>
        </p:spPr>
      </p:pic>
      <p:sp>
        <p:nvSpPr>
          <p:cNvPr id="196" name="Google Shape;196;p27"/>
          <p:cNvSpPr txBox="1"/>
          <p:nvPr>
            <p:ph idx="1" type="body"/>
          </p:nvPr>
        </p:nvSpPr>
        <p:spPr>
          <a:xfrm>
            <a:off x="311700" y="1228675"/>
            <a:ext cx="3999900" cy="3340200"/>
          </a:xfrm>
          <a:prstGeom prst="rect">
            <a:avLst/>
          </a:prstGeom>
        </p:spPr>
        <p:txBody>
          <a:bodyPr anchorCtr="0" anchor="t" bIns="91425" lIns="91425" spcFirstLastPara="1" rIns="91425" wrap="square" tIns="91425">
            <a:noAutofit/>
          </a:bodyPr>
          <a:lstStyle/>
          <a:p>
            <a:pPr indent="-304800" lvl="0" marL="457200" marR="0" rtl="0" algn="l">
              <a:lnSpc>
                <a:spcPct val="115000"/>
              </a:lnSpc>
              <a:spcBef>
                <a:spcPts val="0"/>
              </a:spcBef>
              <a:spcAft>
                <a:spcPts val="0"/>
              </a:spcAft>
              <a:buSzPts val="1200"/>
              <a:buAutoNum type="arabicPeriod" startAt="18"/>
            </a:pPr>
            <a:r>
              <a:rPr lang="en"/>
              <a:t>Click </a:t>
            </a:r>
            <a:r>
              <a:rPr b="1" lang="en"/>
              <a:t>[Add Rule]</a:t>
            </a:r>
            <a:endParaRPr b="1"/>
          </a:p>
          <a:p>
            <a:pPr indent="-304800" lvl="0" marL="457200" marR="0" rtl="0" algn="l">
              <a:lnSpc>
                <a:spcPct val="115000"/>
              </a:lnSpc>
              <a:spcBef>
                <a:spcPts val="0"/>
              </a:spcBef>
              <a:spcAft>
                <a:spcPts val="0"/>
              </a:spcAft>
              <a:buSzPts val="1200"/>
              <a:buAutoNum type="arabicPeriod" startAt="18"/>
            </a:pPr>
            <a:r>
              <a:rPr lang="en"/>
              <a:t>Set the </a:t>
            </a:r>
            <a:r>
              <a:rPr lang="en" u="sng"/>
              <a:t>Port Range</a:t>
            </a:r>
            <a:r>
              <a:rPr lang="en"/>
              <a:t> to </a:t>
            </a:r>
            <a:r>
              <a:rPr b="1" lang="en"/>
              <a:t>5000</a:t>
            </a:r>
            <a:endParaRPr b="1"/>
          </a:p>
          <a:p>
            <a:pPr indent="-304800" lvl="1" marL="914400" marR="0" rtl="0" algn="l">
              <a:lnSpc>
                <a:spcPct val="115000"/>
              </a:lnSpc>
              <a:spcBef>
                <a:spcPts val="0"/>
              </a:spcBef>
              <a:spcAft>
                <a:spcPts val="0"/>
              </a:spcAft>
              <a:buSzPts val="1200"/>
              <a:buAutoNum type="alphaLcPeriod"/>
            </a:pPr>
            <a:r>
              <a:rPr lang="en"/>
              <a:t>It should say “Custom TCP Rule” in the Type dropdown</a:t>
            </a:r>
            <a:endParaRPr/>
          </a:p>
          <a:p>
            <a:pPr indent="-304800" lvl="1" marL="914400" marR="0" rtl="0" algn="l">
              <a:lnSpc>
                <a:spcPct val="115000"/>
              </a:lnSpc>
              <a:spcBef>
                <a:spcPts val="0"/>
              </a:spcBef>
              <a:spcAft>
                <a:spcPts val="0"/>
              </a:spcAft>
              <a:buSzPts val="1200"/>
              <a:buAutoNum type="alphaLcPeriod"/>
            </a:pPr>
            <a:r>
              <a:rPr lang="en"/>
              <a:t>There’s another dropdown that should be set to “Anywhere”</a:t>
            </a:r>
            <a:endParaRPr/>
          </a:p>
          <a:p>
            <a:pPr indent="-304800" lvl="0" marL="457200" marR="0" rtl="0" algn="l">
              <a:lnSpc>
                <a:spcPct val="115000"/>
              </a:lnSpc>
              <a:spcBef>
                <a:spcPts val="0"/>
              </a:spcBef>
              <a:spcAft>
                <a:spcPts val="0"/>
              </a:spcAft>
              <a:buSzPts val="1200"/>
              <a:buAutoNum type="arabicPeriod" startAt="18"/>
            </a:pPr>
            <a:r>
              <a:rPr lang="en"/>
              <a:t>If SSH and HTTP rules don’t exist, create them as shown</a:t>
            </a:r>
            <a:endParaRPr/>
          </a:p>
          <a:p>
            <a:pPr indent="0" lvl="0" marL="0" rtl="0" algn="l">
              <a:spcBef>
                <a:spcPts val="1600"/>
              </a:spcBef>
              <a:spcAft>
                <a:spcPts val="1600"/>
              </a:spcAft>
              <a:buNone/>
            </a:pPr>
            <a:r>
              <a:rPr b="1" lang="en" u="sng"/>
              <a:t>What all of this is really doing</a:t>
            </a:r>
            <a:br>
              <a:rPr b="1" lang="en" u="sng"/>
            </a:br>
            <a:r>
              <a:rPr lang="en"/>
              <a:t>Adding these rules allows you or other people to access your website from non-default ports. All websites listen for traffic on port 80. By default, Flask listens on port 5000.</a:t>
            </a:r>
            <a:endParaRPr/>
          </a:p>
        </p:txBody>
      </p:sp>
      <p:sp>
        <p:nvSpPr>
          <p:cNvPr id="197" name="Google Shape;197;p27"/>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Ugh, Security Groups</a:t>
            </a:r>
            <a:endParaRPr/>
          </a:p>
        </p:txBody>
      </p:sp>
      <p:sp>
        <p:nvSpPr>
          <p:cNvPr id="198" name="Google Shape;198;p27"/>
          <p:cNvSpPr/>
          <p:nvPr/>
        </p:nvSpPr>
        <p:spPr>
          <a:xfrm>
            <a:off x="4565900" y="3323475"/>
            <a:ext cx="1120500" cy="6477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27"/>
          <p:cNvSpPr/>
          <p:nvPr/>
        </p:nvSpPr>
        <p:spPr>
          <a:xfrm>
            <a:off x="4622200" y="2200275"/>
            <a:ext cx="4474200" cy="4407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3" name="Shape 203"/>
        <p:cNvGrpSpPr/>
        <p:nvPr/>
      </p:nvGrpSpPr>
      <p:grpSpPr>
        <a:xfrm>
          <a:off x="0" y="0"/>
          <a:ext cx="0" cy="0"/>
          <a:chOff x="0" y="0"/>
          <a:chExt cx="0" cy="0"/>
        </a:xfrm>
      </p:grpSpPr>
      <p:sp>
        <p:nvSpPr>
          <p:cNvPr id="204" name="Google Shape;204;p28"/>
          <p:cNvSpPr txBox="1"/>
          <p:nvPr>
            <p:ph type="title"/>
          </p:nvPr>
        </p:nvSpPr>
        <p:spPr>
          <a:xfrm>
            <a:off x="490250" y="526350"/>
            <a:ext cx="56187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But what about my domain?</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8" name="Shape 208"/>
        <p:cNvGrpSpPr/>
        <p:nvPr/>
      </p:nvGrpSpPr>
      <p:grpSpPr>
        <a:xfrm>
          <a:off x="0" y="0"/>
          <a:ext cx="0" cy="0"/>
          <a:chOff x="0" y="0"/>
          <a:chExt cx="0" cy="0"/>
        </a:xfrm>
      </p:grpSpPr>
      <p:sp>
        <p:nvSpPr>
          <p:cNvPr id="209" name="Google Shape;209;p29"/>
          <p:cNvSpPr txBox="1"/>
          <p:nvPr>
            <p:ph idx="1" type="body"/>
          </p:nvPr>
        </p:nvSpPr>
        <p:spPr>
          <a:xfrm>
            <a:off x="311700" y="1228675"/>
            <a:ext cx="8520600" cy="334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page has an excellent guide on getting your domain connected to your AWS server. Follow the instructions then come back here. Remember how I said we’d get back to Namecheap?</a:t>
            </a:r>
            <a:endParaRPr/>
          </a:p>
          <a:p>
            <a:pPr indent="0" lvl="0" marL="0" rtl="0" algn="l">
              <a:spcBef>
                <a:spcPts val="1600"/>
              </a:spcBef>
              <a:spcAft>
                <a:spcPts val="0"/>
              </a:spcAft>
              <a:buNone/>
            </a:pPr>
            <a:r>
              <a:t/>
            </a:r>
            <a:endParaRPr/>
          </a:p>
          <a:p>
            <a:pPr indent="0" lvl="0" marL="0" rtl="0" algn="ctr">
              <a:spcBef>
                <a:spcPts val="1600"/>
              </a:spcBef>
              <a:spcAft>
                <a:spcPts val="1600"/>
              </a:spcAft>
              <a:buNone/>
            </a:pPr>
            <a:r>
              <a:rPr b="1" lang="en" u="sng">
                <a:solidFill>
                  <a:schemeClr val="hlink"/>
                </a:solidFill>
                <a:hlinkClick r:id="rId3"/>
              </a:rPr>
              <a:t>http://techgenix.com/namecheap-aws-ec2-linux/</a:t>
            </a:r>
            <a:endParaRPr b="1"/>
          </a:p>
        </p:txBody>
      </p:sp>
      <p:sp>
        <p:nvSpPr>
          <p:cNvPr id="210" name="Google Shape;210;p29"/>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need to do a few more things for that...</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4" name="Shape 214"/>
        <p:cNvGrpSpPr/>
        <p:nvPr/>
      </p:nvGrpSpPr>
      <p:grpSpPr>
        <a:xfrm>
          <a:off x="0" y="0"/>
          <a:ext cx="0" cy="0"/>
          <a:chOff x="0" y="0"/>
          <a:chExt cx="0" cy="0"/>
        </a:xfrm>
      </p:grpSpPr>
      <p:sp>
        <p:nvSpPr>
          <p:cNvPr id="215" name="Google Shape;215;p30"/>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That domain thing will take a little while</a:t>
            </a:r>
            <a:endParaRPr/>
          </a:p>
        </p:txBody>
      </p:sp>
      <p:sp>
        <p:nvSpPr>
          <p:cNvPr id="216" name="Google Shape;216;p30"/>
          <p:cNvSpPr txBox="1"/>
          <p:nvPr>
            <p:ph idx="1" type="body"/>
          </p:nvPr>
        </p:nvSpPr>
        <p:spPr>
          <a:xfrm>
            <a:off x="311700" y="1228675"/>
            <a:ext cx="3999900" cy="3340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800"/>
              <a:t>In the meantime, we can test a few things out and start getting the server ready for your application. There will be a lot of terminal commands here since that’s the only real way to interact with the server.</a:t>
            </a:r>
            <a:endParaRPr sz="18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0" name="Shape 220"/>
        <p:cNvGrpSpPr/>
        <p:nvPr/>
      </p:nvGrpSpPr>
      <p:grpSpPr>
        <a:xfrm>
          <a:off x="0" y="0"/>
          <a:ext cx="0" cy="0"/>
          <a:chOff x="0" y="0"/>
          <a:chExt cx="0" cy="0"/>
        </a:xfrm>
      </p:grpSpPr>
      <p:sp>
        <p:nvSpPr>
          <p:cNvPr id="221" name="Google Shape;221;p31"/>
          <p:cNvSpPr txBox="1"/>
          <p:nvPr>
            <p:ph type="title"/>
          </p:nvPr>
        </p:nvSpPr>
        <p:spPr>
          <a:xfrm>
            <a:off x="2802750" y="802500"/>
            <a:ext cx="3538500" cy="35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Getting all of the process magic</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 name="Shape 60"/>
        <p:cNvGrpSpPr/>
        <p:nvPr/>
      </p:nvGrpSpPr>
      <p:grpSpPr>
        <a:xfrm>
          <a:off x="0" y="0"/>
          <a:ext cx="0" cy="0"/>
          <a:chOff x="0" y="0"/>
          <a:chExt cx="0" cy="0"/>
        </a:xfrm>
      </p:grpSpPr>
      <p:pic>
        <p:nvPicPr>
          <p:cNvPr id="61" name="Google Shape;61;p14"/>
          <p:cNvPicPr preferRelativeResize="0"/>
          <p:nvPr/>
        </p:nvPicPr>
        <p:blipFill rotWithShape="1">
          <a:blip r:embed="rId3">
            <a:alphaModFix/>
          </a:blip>
          <a:srcRect b="35648" l="20835" r="20835" t="25112"/>
          <a:stretch/>
        </p:blipFill>
        <p:spPr>
          <a:xfrm>
            <a:off x="976925" y="2086250"/>
            <a:ext cx="1888950" cy="1009100"/>
          </a:xfrm>
          <a:prstGeom prst="rect">
            <a:avLst/>
          </a:prstGeom>
          <a:noFill/>
          <a:ln>
            <a:noFill/>
          </a:ln>
        </p:spPr>
      </p:pic>
      <p:pic>
        <p:nvPicPr>
          <p:cNvPr id="62" name="Google Shape;62;p14"/>
          <p:cNvPicPr preferRelativeResize="0"/>
          <p:nvPr/>
        </p:nvPicPr>
        <p:blipFill>
          <a:blip r:embed="rId4">
            <a:alphaModFix/>
          </a:blip>
          <a:stretch>
            <a:fillRect/>
          </a:stretch>
        </p:blipFill>
        <p:spPr>
          <a:xfrm>
            <a:off x="6455650" y="1950698"/>
            <a:ext cx="1431275" cy="1280200"/>
          </a:xfrm>
          <a:prstGeom prst="rect">
            <a:avLst/>
          </a:prstGeom>
          <a:noFill/>
          <a:ln>
            <a:noFill/>
          </a:ln>
        </p:spPr>
      </p:pic>
      <p:sp>
        <p:nvSpPr>
          <p:cNvPr id="63" name="Google Shape;63;p14"/>
          <p:cNvSpPr txBox="1"/>
          <p:nvPr>
            <p:ph type="title"/>
          </p:nvPr>
        </p:nvSpPr>
        <p:spPr>
          <a:xfrm>
            <a:off x="638150" y="1046275"/>
            <a:ext cx="2566500" cy="1009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600"/>
              <a:t>The Internet</a:t>
            </a:r>
            <a:endParaRPr sz="3600"/>
          </a:p>
        </p:txBody>
      </p:sp>
      <p:sp>
        <p:nvSpPr>
          <p:cNvPr id="64" name="Google Shape;64;p14"/>
          <p:cNvSpPr txBox="1"/>
          <p:nvPr>
            <p:ph type="title"/>
          </p:nvPr>
        </p:nvSpPr>
        <p:spPr>
          <a:xfrm>
            <a:off x="5888038" y="1046275"/>
            <a:ext cx="2566500" cy="1009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600"/>
              <a:t>Your App</a:t>
            </a:r>
            <a:endParaRPr sz="3600"/>
          </a:p>
        </p:txBody>
      </p:sp>
      <p:cxnSp>
        <p:nvCxnSpPr>
          <p:cNvPr id="65" name="Google Shape;65;p14"/>
          <p:cNvCxnSpPr/>
          <p:nvPr/>
        </p:nvCxnSpPr>
        <p:spPr>
          <a:xfrm>
            <a:off x="3014700" y="2486025"/>
            <a:ext cx="3033600" cy="0"/>
          </a:xfrm>
          <a:prstGeom prst="straightConnector1">
            <a:avLst/>
          </a:prstGeom>
          <a:noFill/>
          <a:ln cap="flat" cmpd="sng" w="76200">
            <a:solidFill>
              <a:schemeClr val="accent4"/>
            </a:solidFill>
            <a:prstDash val="solid"/>
            <a:round/>
            <a:headEnd len="med" w="med" type="triangle"/>
            <a:tailEnd len="med" w="med" type="triangle"/>
          </a:ln>
        </p:spPr>
      </p:cxnSp>
      <p:sp>
        <p:nvSpPr>
          <p:cNvPr id="66" name="Google Shape;66;p14"/>
          <p:cNvSpPr txBox="1"/>
          <p:nvPr>
            <p:ph type="title"/>
          </p:nvPr>
        </p:nvSpPr>
        <p:spPr>
          <a:xfrm>
            <a:off x="3403350" y="1981425"/>
            <a:ext cx="2337300" cy="1009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600"/>
              <a:t>Important Stuff Happens Here</a:t>
            </a:r>
            <a:endParaRPr sz="3600"/>
          </a:p>
        </p:txBody>
      </p:sp>
      <p:sp>
        <p:nvSpPr>
          <p:cNvPr id="67" name="Google Shape;67;p14"/>
          <p:cNvSpPr txBox="1"/>
          <p:nvPr/>
        </p:nvSpPr>
        <p:spPr>
          <a:xfrm>
            <a:off x="490100" y="3230900"/>
            <a:ext cx="2862600" cy="276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u="sng">
                <a:solidFill>
                  <a:schemeClr val="hlink"/>
                </a:solidFill>
                <a:latin typeface="Source Code Pro"/>
                <a:ea typeface="Source Code Pro"/>
                <a:cs typeface="Source Code Pro"/>
                <a:sym typeface="Source Code Pro"/>
                <a:hlinkClick r:id="rId5"/>
              </a:rPr>
              <a:t>https://www.youtube.com/watch?v=iDbyYGrswtg</a:t>
            </a:r>
            <a:endParaRPr sz="800">
              <a:latin typeface="Source Code Pro"/>
              <a:ea typeface="Source Code Pro"/>
              <a:cs typeface="Source Code Pro"/>
              <a:sym typeface="Source Code Pr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5" name="Shape 225"/>
        <p:cNvGrpSpPr/>
        <p:nvPr/>
      </p:nvGrpSpPr>
      <p:grpSpPr>
        <a:xfrm>
          <a:off x="0" y="0"/>
          <a:ext cx="0" cy="0"/>
          <a:chOff x="0" y="0"/>
          <a:chExt cx="0" cy="0"/>
        </a:xfrm>
      </p:grpSpPr>
      <p:pic>
        <p:nvPicPr>
          <p:cNvPr id="226" name="Google Shape;226;p32"/>
          <p:cNvPicPr preferRelativeResize="0"/>
          <p:nvPr/>
        </p:nvPicPr>
        <p:blipFill>
          <a:blip r:embed="rId3">
            <a:alphaModFix/>
          </a:blip>
          <a:stretch>
            <a:fillRect/>
          </a:stretch>
        </p:blipFill>
        <p:spPr>
          <a:xfrm>
            <a:off x="4602891" y="1933575"/>
            <a:ext cx="4531658" cy="3209925"/>
          </a:xfrm>
          <a:prstGeom prst="rect">
            <a:avLst/>
          </a:prstGeom>
          <a:noFill/>
          <a:ln>
            <a:noFill/>
          </a:ln>
        </p:spPr>
      </p:pic>
      <p:sp>
        <p:nvSpPr>
          <p:cNvPr id="227" name="Google Shape;227;p32"/>
          <p:cNvSpPr txBox="1"/>
          <p:nvPr>
            <p:ph idx="1" type="body"/>
          </p:nvPr>
        </p:nvSpPr>
        <p:spPr>
          <a:xfrm>
            <a:off x="311700" y="1228675"/>
            <a:ext cx="3999900" cy="33402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en"/>
              <a:t>So you need to get back to your instance page and the information associated with it</a:t>
            </a:r>
            <a:endParaRPr/>
          </a:p>
          <a:p>
            <a:pPr indent="-304800" lvl="0" marL="457200" rtl="0" algn="l">
              <a:spcBef>
                <a:spcPts val="0"/>
              </a:spcBef>
              <a:spcAft>
                <a:spcPts val="0"/>
              </a:spcAft>
              <a:buSzPts val="1200"/>
              <a:buChar char="●"/>
            </a:pPr>
            <a:r>
              <a:rPr lang="en"/>
              <a:t>You should write down and save the elastic IP that’s shown since we’ll need it soon</a:t>
            </a:r>
            <a:endParaRPr/>
          </a:p>
        </p:txBody>
      </p:sp>
      <p:sp>
        <p:nvSpPr>
          <p:cNvPr id="228" name="Google Shape;228;p32"/>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Remember that Elastic IP?</a:t>
            </a:r>
            <a:endParaRPr/>
          </a:p>
        </p:txBody>
      </p:sp>
      <p:pic>
        <p:nvPicPr>
          <p:cNvPr id="229" name="Google Shape;229;p32"/>
          <p:cNvPicPr preferRelativeResize="0"/>
          <p:nvPr/>
        </p:nvPicPr>
        <p:blipFill rotWithShape="1">
          <a:blip r:embed="rId4">
            <a:alphaModFix/>
          </a:blip>
          <a:srcRect b="62407" l="0" r="23855" t="0"/>
          <a:stretch/>
        </p:blipFill>
        <p:spPr>
          <a:xfrm>
            <a:off x="4583300" y="0"/>
            <a:ext cx="4560701" cy="1933575"/>
          </a:xfrm>
          <a:prstGeom prst="rect">
            <a:avLst/>
          </a:prstGeom>
          <a:noFill/>
          <a:ln>
            <a:noFill/>
          </a:ln>
        </p:spPr>
      </p:pic>
      <p:sp>
        <p:nvSpPr>
          <p:cNvPr id="230" name="Google Shape;230;p32"/>
          <p:cNvSpPr/>
          <p:nvPr/>
        </p:nvSpPr>
        <p:spPr>
          <a:xfrm>
            <a:off x="4791225" y="1141475"/>
            <a:ext cx="419100" cy="3336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31" name="Google Shape;231;p32"/>
          <p:cNvCxnSpPr/>
          <p:nvPr/>
        </p:nvCxnSpPr>
        <p:spPr>
          <a:xfrm>
            <a:off x="4476750" y="1933575"/>
            <a:ext cx="4657800" cy="0"/>
          </a:xfrm>
          <a:prstGeom prst="straightConnector1">
            <a:avLst/>
          </a:prstGeom>
          <a:noFill/>
          <a:ln cap="flat" cmpd="sng" w="38100">
            <a:solidFill>
              <a:schemeClr val="dk2"/>
            </a:solidFill>
            <a:prstDash val="solid"/>
            <a:round/>
            <a:headEnd len="med" w="med" type="none"/>
            <a:tailEnd len="med" w="med" type="none"/>
          </a:ln>
        </p:spPr>
      </p:cxnSp>
      <p:sp>
        <p:nvSpPr>
          <p:cNvPr id="232" name="Google Shape;232;p32"/>
          <p:cNvSpPr/>
          <p:nvPr/>
        </p:nvSpPr>
        <p:spPr>
          <a:xfrm>
            <a:off x="5277000" y="2960575"/>
            <a:ext cx="2009700" cy="3336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6" name="Shape 236"/>
        <p:cNvGrpSpPr/>
        <p:nvPr/>
      </p:nvGrpSpPr>
      <p:grpSpPr>
        <a:xfrm>
          <a:off x="0" y="0"/>
          <a:ext cx="0" cy="0"/>
          <a:chOff x="0" y="0"/>
          <a:chExt cx="0" cy="0"/>
        </a:xfrm>
      </p:grpSpPr>
      <p:sp>
        <p:nvSpPr>
          <p:cNvPr id="237" name="Google Shape;237;p33"/>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Connecting to your server</a:t>
            </a:r>
            <a:endParaRPr/>
          </a:p>
        </p:txBody>
      </p:sp>
      <p:sp>
        <p:nvSpPr>
          <p:cNvPr id="238" name="Google Shape;238;p33"/>
          <p:cNvSpPr txBox="1"/>
          <p:nvPr>
            <p:ph idx="1" type="body"/>
          </p:nvPr>
        </p:nvSpPr>
        <p:spPr>
          <a:xfrm>
            <a:off x="311700" y="1228675"/>
            <a:ext cx="3999900" cy="334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Open a terminal window and navigate to where you stored that key pair file you saved. It should have a </a:t>
            </a:r>
            <a:r>
              <a:rPr i="1" lang="en" sz="1200"/>
              <a:t>.pem</a:t>
            </a:r>
            <a:r>
              <a:rPr lang="en" sz="1200"/>
              <a:t> extension.</a:t>
            </a:r>
            <a:endParaRPr sz="1200"/>
          </a:p>
          <a:p>
            <a:pPr indent="0" lvl="0" marL="0" rtl="0" algn="l">
              <a:spcBef>
                <a:spcPts val="1600"/>
              </a:spcBef>
              <a:spcAft>
                <a:spcPts val="0"/>
              </a:spcAft>
              <a:buNone/>
            </a:pPr>
            <a:r>
              <a:rPr lang="en" sz="1200"/>
              <a:t>If you haven’t used terminal, the command </a:t>
            </a:r>
            <a:r>
              <a:rPr b="1" lang="en" sz="1200"/>
              <a:t>cd</a:t>
            </a:r>
            <a:r>
              <a:rPr lang="en" sz="1200"/>
              <a:t> stands for “change directory” and lets you move through folders. </a:t>
            </a:r>
            <a:r>
              <a:rPr b="1" lang="en" sz="1200"/>
              <a:t>ls</a:t>
            </a:r>
            <a:r>
              <a:rPr lang="en" sz="1200"/>
              <a:t> will “list” the files in the directory you’re in. Your navigation might look something like at the right.</a:t>
            </a:r>
            <a:endParaRPr sz="1200"/>
          </a:p>
          <a:p>
            <a:pPr indent="0" lvl="0" marL="0" rtl="0" algn="l">
              <a:spcBef>
                <a:spcPts val="1600"/>
              </a:spcBef>
              <a:spcAft>
                <a:spcPts val="1600"/>
              </a:spcAft>
              <a:buNone/>
            </a:pPr>
            <a:r>
              <a:rPr lang="en" sz="1200"/>
              <a:t>If you make a mistake with cd, you can use </a:t>
            </a:r>
            <a:r>
              <a:rPr b="1" lang="en" sz="1200"/>
              <a:t>cd ..</a:t>
            </a:r>
            <a:r>
              <a:rPr i="1" lang="en" sz="1200"/>
              <a:t> </a:t>
            </a:r>
            <a:r>
              <a:rPr lang="en" sz="1200"/>
              <a:t>to go back one folder.</a:t>
            </a:r>
            <a:endParaRPr sz="1200"/>
          </a:p>
        </p:txBody>
      </p:sp>
      <p:pic>
        <p:nvPicPr>
          <p:cNvPr id="239" name="Google Shape;239;p33"/>
          <p:cNvPicPr preferRelativeResize="0"/>
          <p:nvPr/>
        </p:nvPicPr>
        <p:blipFill>
          <a:blip r:embed="rId3">
            <a:alphaModFix/>
          </a:blip>
          <a:stretch>
            <a:fillRect/>
          </a:stretch>
        </p:blipFill>
        <p:spPr>
          <a:xfrm>
            <a:off x="4676763" y="1228675"/>
            <a:ext cx="4467225" cy="3457575"/>
          </a:xfrm>
          <a:prstGeom prst="rect">
            <a:avLst/>
          </a:prstGeom>
          <a:noFill/>
          <a:ln>
            <a:noFill/>
          </a:ln>
        </p:spPr>
      </p:pic>
      <p:sp>
        <p:nvSpPr>
          <p:cNvPr id="240" name="Google Shape;240;p33"/>
          <p:cNvSpPr/>
          <p:nvPr/>
        </p:nvSpPr>
        <p:spPr>
          <a:xfrm>
            <a:off x="711363" y="3816387"/>
            <a:ext cx="565800" cy="215100"/>
          </a:xfrm>
          <a:prstGeom prst="rect">
            <a:avLst/>
          </a:prstGeom>
          <a:solidFill>
            <a:srgbClr val="00FDC8">
              <a:alpha val="12690"/>
            </a:srgbClr>
          </a:solidFill>
          <a:ln cap="flat" cmpd="sng" w="9525">
            <a:solidFill>
              <a:srgbClr val="00CBA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33"/>
          <p:cNvSpPr/>
          <p:nvPr/>
        </p:nvSpPr>
        <p:spPr>
          <a:xfrm>
            <a:off x="389893" y="2347575"/>
            <a:ext cx="227100" cy="215100"/>
          </a:xfrm>
          <a:prstGeom prst="rect">
            <a:avLst/>
          </a:prstGeom>
          <a:solidFill>
            <a:srgbClr val="00FDC8">
              <a:alpha val="12690"/>
            </a:srgbClr>
          </a:solidFill>
          <a:ln cap="flat" cmpd="sng" w="9525">
            <a:solidFill>
              <a:srgbClr val="00CBA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33"/>
          <p:cNvSpPr/>
          <p:nvPr/>
        </p:nvSpPr>
        <p:spPr>
          <a:xfrm>
            <a:off x="2753118" y="2562675"/>
            <a:ext cx="227100" cy="215100"/>
          </a:xfrm>
          <a:prstGeom prst="rect">
            <a:avLst/>
          </a:prstGeom>
          <a:solidFill>
            <a:srgbClr val="00FDC8">
              <a:alpha val="12690"/>
            </a:srgbClr>
          </a:solidFill>
          <a:ln cap="flat" cmpd="sng" w="9525">
            <a:solidFill>
              <a:srgbClr val="00CBA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6" name="Shape 246"/>
        <p:cNvGrpSpPr/>
        <p:nvPr/>
      </p:nvGrpSpPr>
      <p:grpSpPr>
        <a:xfrm>
          <a:off x="0" y="0"/>
          <a:ext cx="0" cy="0"/>
          <a:chOff x="0" y="0"/>
          <a:chExt cx="0" cy="0"/>
        </a:xfrm>
      </p:grpSpPr>
      <p:sp>
        <p:nvSpPr>
          <p:cNvPr id="247" name="Google Shape;247;p34"/>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Connecting to your server</a:t>
            </a:r>
            <a:endParaRPr/>
          </a:p>
        </p:txBody>
      </p:sp>
      <p:sp>
        <p:nvSpPr>
          <p:cNvPr id="248" name="Google Shape;248;p34"/>
          <p:cNvSpPr txBox="1"/>
          <p:nvPr>
            <p:ph idx="1" type="body"/>
          </p:nvPr>
        </p:nvSpPr>
        <p:spPr>
          <a:xfrm>
            <a:off x="311700" y="1228675"/>
            <a:ext cx="3999900" cy="391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Now we’re going to connect to the server via SSH. It stands for “secure shell” and is an authenticated link to your server. That’s why we need the key pair (.pem file)The command to connect is:</a:t>
            </a:r>
            <a:endParaRPr/>
          </a:p>
          <a:p>
            <a:pPr indent="0" lvl="0" marL="0" rtl="0" algn="l">
              <a:spcBef>
                <a:spcPts val="1600"/>
              </a:spcBef>
              <a:spcAft>
                <a:spcPts val="0"/>
              </a:spcAft>
              <a:buNone/>
            </a:pPr>
            <a:r>
              <a:rPr b="1" lang="en" sz="1200"/>
              <a:t>$</a:t>
            </a:r>
            <a:r>
              <a:rPr lang="en" sz="1200"/>
              <a:t> ssh -i yourkey.pem ubuntu@elasticipaddr</a:t>
            </a:r>
            <a:endParaRPr sz="1200"/>
          </a:p>
          <a:p>
            <a:pPr indent="0" lvl="0" marL="0" rtl="0" algn="l">
              <a:spcBef>
                <a:spcPts val="1600"/>
              </a:spcBef>
              <a:spcAft>
                <a:spcPts val="0"/>
              </a:spcAft>
              <a:buNone/>
            </a:pPr>
            <a:r>
              <a:rPr lang="en" sz="1200"/>
              <a:t>If you used Ubuntu as your AWS instance, the default user is </a:t>
            </a:r>
            <a:r>
              <a:rPr b="1" lang="en" sz="1200"/>
              <a:t>ubuntu</a:t>
            </a:r>
            <a:r>
              <a:rPr lang="en" sz="1200"/>
              <a:t>. Replace </a:t>
            </a:r>
            <a:r>
              <a:rPr b="1" lang="en" sz="1200"/>
              <a:t>elasticipaddr</a:t>
            </a:r>
            <a:r>
              <a:rPr lang="en" sz="1200"/>
              <a:t> with the elastic IP you wrote down. Also replace </a:t>
            </a:r>
            <a:r>
              <a:rPr b="1" lang="en" sz="1200"/>
              <a:t>yourkey.pem</a:t>
            </a:r>
            <a:r>
              <a:rPr lang="en" sz="1200"/>
              <a:t> with the filename of your key pair file.</a:t>
            </a:r>
            <a:endParaRPr sz="1200"/>
          </a:p>
          <a:p>
            <a:pPr indent="0" lvl="0" marL="0" rtl="0" algn="l">
              <a:spcBef>
                <a:spcPts val="1600"/>
              </a:spcBef>
              <a:spcAft>
                <a:spcPts val="0"/>
              </a:spcAft>
              <a:buNone/>
            </a:pPr>
            <a:r>
              <a:rPr lang="en" sz="1200"/>
              <a:t>Now hit Enter</a:t>
            </a:r>
            <a:r>
              <a:rPr lang="en"/>
              <a:t>. </a:t>
            </a:r>
            <a:r>
              <a:rPr lang="en"/>
              <a:t>If you get a permissions error, Amazon recommends the command:</a:t>
            </a:r>
            <a:endParaRPr/>
          </a:p>
          <a:p>
            <a:pPr indent="0" lvl="0" marL="0" rtl="0" algn="l">
              <a:spcBef>
                <a:spcPts val="1600"/>
              </a:spcBef>
              <a:spcAft>
                <a:spcPts val="0"/>
              </a:spcAft>
              <a:buNone/>
            </a:pPr>
            <a:r>
              <a:rPr b="1" lang="en"/>
              <a:t>$</a:t>
            </a:r>
            <a:r>
              <a:rPr lang="en"/>
              <a:t> chmod 400 yourkey.pem</a:t>
            </a:r>
            <a:endParaRPr sz="1400">
              <a:solidFill>
                <a:srgbClr val="000000"/>
              </a:solidFill>
              <a:latin typeface="Arial"/>
              <a:ea typeface="Arial"/>
              <a:cs typeface="Arial"/>
              <a:sym typeface="Arial"/>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id="249" name="Google Shape;249;p34"/>
          <p:cNvPicPr preferRelativeResize="0"/>
          <p:nvPr/>
        </p:nvPicPr>
        <p:blipFill>
          <a:blip r:embed="rId3">
            <a:alphaModFix/>
          </a:blip>
          <a:stretch>
            <a:fillRect/>
          </a:stretch>
        </p:blipFill>
        <p:spPr>
          <a:xfrm>
            <a:off x="4705350" y="1228663"/>
            <a:ext cx="4438650" cy="3457575"/>
          </a:xfrm>
          <a:prstGeom prst="rect">
            <a:avLst/>
          </a:prstGeom>
          <a:noFill/>
          <a:ln>
            <a:noFill/>
          </a:ln>
        </p:spPr>
      </p:pic>
      <p:sp>
        <p:nvSpPr>
          <p:cNvPr id="250" name="Google Shape;250;p34"/>
          <p:cNvSpPr txBox="1"/>
          <p:nvPr/>
        </p:nvSpPr>
        <p:spPr>
          <a:xfrm>
            <a:off x="311700" y="4749150"/>
            <a:ext cx="9144000" cy="337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t/>
            </a:r>
            <a:endParaRPr/>
          </a:p>
        </p:txBody>
      </p:sp>
      <p:sp>
        <p:nvSpPr>
          <p:cNvPr id="251" name="Google Shape;251;p34"/>
          <p:cNvSpPr/>
          <p:nvPr/>
        </p:nvSpPr>
        <p:spPr>
          <a:xfrm>
            <a:off x="311700" y="2497425"/>
            <a:ext cx="4222500" cy="337200"/>
          </a:xfrm>
          <a:prstGeom prst="rect">
            <a:avLst/>
          </a:prstGeom>
          <a:solidFill>
            <a:srgbClr val="00FDC8">
              <a:alpha val="12690"/>
            </a:srgbClr>
          </a:solidFill>
          <a:ln cap="flat" cmpd="sng" w="9525">
            <a:solidFill>
              <a:srgbClr val="00CBA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34"/>
          <p:cNvSpPr/>
          <p:nvPr/>
        </p:nvSpPr>
        <p:spPr>
          <a:xfrm>
            <a:off x="311700" y="4749150"/>
            <a:ext cx="4222500" cy="337200"/>
          </a:xfrm>
          <a:prstGeom prst="rect">
            <a:avLst/>
          </a:prstGeom>
          <a:solidFill>
            <a:srgbClr val="00FDC8">
              <a:alpha val="12690"/>
            </a:srgbClr>
          </a:solidFill>
          <a:ln cap="flat" cmpd="sng" w="9525">
            <a:solidFill>
              <a:srgbClr val="00CBA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6" name="Shape 256"/>
        <p:cNvGrpSpPr/>
        <p:nvPr/>
      </p:nvGrpSpPr>
      <p:grpSpPr>
        <a:xfrm>
          <a:off x="0" y="0"/>
          <a:ext cx="0" cy="0"/>
          <a:chOff x="0" y="0"/>
          <a:chExt cx="0" cy="0"/>
        </a:xfrm>
      </p:grpSpPr>
      <p:sp>
        <p:nvSpPr>
          <p:cNvPr id="257" name="Google Shape;257;p35"/>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Get your apt-get on</a:t>
            </a:r>
            <a:endParaRPr/>
          </a:p>
        </p:txBody>
      </p:sp>
      <p:sp>
        <p:nvSpPr>
          <p:cNvPr id="258" name="Google Shape;258;p35"/>
          <p:cNvSpPr txBox="1"/>
          <p:nvPr>
            <p:ph idx="1" type="body"/>
          </p:nvPr>
        </p:nvSpPr>
        <p:spPr>
          <a:xfrm>
            <a:off x="311700" y="1228675"/>
            <a:ext cx="3999900" cy="334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You should now see something like at the right. It’s a readout of the server stats at present. You can interact with the server just like on your own computer. That includes using </a:t>
            </a:r>
            <a:r>
              <a:rPr b="1" lang="en" sz="1200"/>
              <a:t>pip </a:t>
            </a:r>
            <a:r>
              <a:rPr lang="en" sz="1200"/>
              <a:t>and </a:t>
            </a:r>
            <a:r>
              <a:rPr b="1" lang="en" sz="1200"/>
              <a:t>conda</a:t>
            </a:r>
            <a:r>
              <a:rPr lang="en" sz="1200"/>
              <a:t> (although you need to install conda first if you want to use it).</a:t>
            </a:r>
            <a:endParaRPr sz="1200"/>
          </a:p>
          <a:p>
            <a:pPr indent="0" lvl="0" marL="0" rtl="0" algn="l">
              <a:spcBef>
                <a:spcPts val="1600"/>
              </a:spcBef>
              <a:spcAft>
                <a:spcPts val="0"/>
              </a:spcAft>
              <a:buNone/>
            </a:pPr>
            <a:r>
              <a:rPr lang="en" sz="1200"/>
              <a:t>To start off with the things we’ll need for the server (since that’s what we’re setting up), run these commands.</a:t>
            </a:r>
            <a:endParaRPr sz="1200"/>
          </a:p>
          <a:p>
            <a:pPr indent="0" lvl="0" marL="0" rtl="0" algn="l">
              <a:spcBef>
                <a:spcPts val="1600"/>
              </a:spcBef>
              <a:spcAft>
                <a:spcPts val="1600"/>
              </a:spcAft>
              <a:buNone/>
            </a:pPr>
            <a:r>
              <a:rPr b="1" lang="en" sz="1200"/>
              <a:t>$ </a:t>
            </a:r>
            <a:r>
              <a:rPr lang="en" sz="1200"/>
              <a:t>sudo apt-get update</a:t>
            </a:r>
            <a:br>
              <a:rPr lang="en" sz="1200"/>
            </a:br>
            <a:r>
              <a:rPr b="1" lang="en" sz="1200"/>
              <a:t>$ </a:t>
            </a:r>
            <a:r>
              <a:rPr lang="en" sz="1200"/>
              <a:t>sudo apt-get install -y python python-pip nginx</a:t>
            </a:r>
            <a:endParaRPr sz="1200"/>
          </a:p>
        </p:txBody>
      </p:sp>
      <p:pic>
        <p:nvPicPr>
          <p:cNvPr id="259" name="Google Shape;259;p35"/>
          <p:cNvPicPr preferRelativeResize="0"/>
          <p:nvPr/>
        </p:nvPicPr>
        <p:blipFill>
          <a:blip r:embed="rId3">
            <a:alphaModFix/>
          </a:blip>
          <a:stretch>
            <a:fillRect/>
          </a:stretch>
        </p:blipFill>
        <p:spPr>
          <a:xfrm>
            <a:off x="4623625" y="1228673"/>
            <a:ext cx="4520375" cy="3081325"/>
          </a:xfrm>
          <a:prstGeom prst="rect">
            <a:avLst/>
          </a:prstGeom>
          <a:noFill/>
          <a:ln>
            <a:noFill/>
          </a:ln>
        </p:spPr>
      </p:pic>
      <p:sp>
        <p:nvSpPr>
          <p:cNvPr id="260" name="Google Shape;260;p35"/>
          <p:cNvSpPr/>
          <p:nvPr/>
        </p:nvSpPr>
        <p:spPr>
          <a:xfrm>
            <a:off x="320400" y="3744675"/>
            <a:ext cx="3867300" cy="824100"/>
          </a:xfrm>
          <a:prstGeom prst="rect">
            <a:avLst/>
          </a:prstGeom>
          <a:solidFill>
            <a:srgbClr val="00FDC8">
              <a:alpha val="12690"/>
            </a:srgbClr>
          </a:solidFill>
          <a:ln cap="flat" cmpd="sng" w="9525">
            <a:solidFill>
              <a:srgbClr val="00CBA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4" name="Shape 264"/>
        <p:cNvGrpSpPr/>
        <p:nvPr/>
      </p:nvGrpSpPr>
      <p:grpSpPr>
        <a:xfrm>
          <a:off x="0" y="0"/>
          <a:ext cx="0" cy="0"/>
          <a:chOff x="0" y="0"/>
          <a:chExt cx="0" cy="0"/>
        </a:xfrm>
      </p:grpSpPr>
      <p:sp>
        <p:nvSpPr>
          <p:cNvPr id="265" name="Google Shape;265;p36"/>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want/need/gotta have Anaconda?</a:t>
            </a:r>
            <a:endParaRPr/>
          </a:p>
        </p:txBody>
      </p:sp>
      <p:sp>
        <p:nvSpPr>
          <p:cNvPr id="266" name="Google Shape;266;p36"/>
          <p:cNvSpPr txBox="1"/>
          <p:nvPr>
            <p:ph idx="1" type="body"/>
          </p:nvPr>
        </p:nvSpPr>
        <p:spPr>
          <a:xfrm>
            <a:off x="311700" y="1228675"/>
            <a:ext cx="3999900" cy="334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If you do, you need to install it first. Go to:</a:t>
            </a:r>
            <a:endParaRPr sz="1200"/>
          </a:p>
          <a:p>
            <a:pPr indent="0" lvl="0" marL="0" rtl="0" algn="l">
              <a:spcBef>
                <a:spcPts val="1600"/>
              </a:spcBef>
              <a:spcAft>
                <a:spcPts val="0"/>
              </a:spcAft>
              <a:buNone/>
            </a:pPr>
            <a:r>
              <a:rPr lang="en" sz="1200" u="sng">
                <a:solidFill>
                  <a:schemeClr val="hlink"/>
                </a:solidFill>
                <a:hlinkClick r:id="rId3"/>
              </a:rPr>
              <a:t>https://www.continuum.io/downloads#linux</a:t>
            </a:r>
            <a:endParaRPr sz="1200"/>
          </a:p>
          <a:p>
            <a:pPr indent="0" lvl="0" marL="0" rtl="0" algn="l">
              <a:spcBef>
                <a:spcPts val="1600"/>
              </a:spcBef>
              <a:spcAft>
                <a:spcPts val="0"/>
              </a:spcAft>
              <a:buNone/>
            </a:pPr>
            <a:r>
              <a:rPr lang="en" sz="1200"/>
              <a:t>Figure out which version you want (Python 3.5 or 2.7). The server on AWS should be 64-bit, so select the 64-bit installer. You need to save the address for the one you want. For instance, for the Python 3.5 64-bit installer, I copied:</a:t>
            </a:r>
            <a:endParaRPr sz="1200"/>
          </a:p>
          <a:p>
            <a:pPr indent="0" lvl="0" marL="0" rtl="0" algn="l">
              <a:spcBef>
                <a:spcPts val="1600"/>
              </a:spcBef>
              <a:spcAft>
                <a:spcPts val="0"/>
              </a:spcAft>
              <a:buNone/>
            </a:pPr>
            <a:r>
              <a:rPr lang="en" sz="1200" u="sng">
                <a:solidFill>
                  <a:schemeClr val="hlink"/>
                </a:solidFill>
                <a:hlinkClick r:id="rId4"/>
              </a:rPr>
              <a:t>https://repo.continuum.io/archive/Anaconda3-4.2.0-Linux-x86_64.sh</a:t>
            </a:r>
            <a:endParaRPr sz="1200"/>
          </a:p>
          <a:p>
            <a:pPr indent="0" lvl="0" marL="0" rtl="0" algn="l">
              <a:spcBef>
                <a:spcPts val="1600"/>
              </a:spcBef>
              <a:spcAft>
                <a:spcPts val="1600"/>
              </a:spcAft>
              <a:buNone/>
            </a:pPr>
            <a:r>
              <a:rPr lang="en" sz="1200"/>
              <a:t>We’re going to use that address in the terminal window connected to our server to get Anaconda.</a:t>
            </a:r>
            <a:endParaRPr sz="1200"/>
          </a:p>
        </p:txBody>
      </p:sp>
      <p:pic>
        <p:nvPicPr>
          <p:cNvPr id="267" name="Google Shape;267;p36"/>
          <p:cNvPicPr preferRelativeResize="0"/>
          <p:nvPr/>
        </p:nvPicPr>
        <p:blipFill>
          <a:blip r:embed="rId5">
            <a:alphaModFix/>
          </a:blip>
          <a:stretch>
            <a:fillRect/>
          </a:stretch>
        </p:blipFill>
        <p:spPr>
          <a:xfrm>
            <a:off x="5652396" y="1228675"/>
            <a:ext cx="3491604" cy="3914824"/>
          </a:xfrm>
          <a:prstGeom prst="rect">
            <a:avLst/>
          </a:prstGeom>
          <a:noFill/>
          <a:ln>
            <a:noFill/>
          </a:ln>
        </p:spPr>
      </p:pic>
      <p:sp>
        <p:nvSpPr>
          <p:cNvPr id="268" name="Google Shape;268;p36"/>
          <p:cNvSpPr/>
          <p:nvPr/>
        </p:nvSpPr>
        <p:spPr>
          <a:xfrm>
            <a:off x="5924550" y="2295525"/>
            <a:ext cx="3162300" cy="5040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36"/>
          <p:cNvSpPr/>
          <p:nvPr/>
        </p:nvSpPr>
        <p:spPr>
          <a:xfrm>
            <a:off x="5924550" y="4001200"/>
            <a:ext cx="3162300" cy="5040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3" name="Shape 273"/>
        <p:cNvGrpSpPr/>
        <p:nvPr/>
      </p:nvGrpSpPr>
      <p:grpSpPr>
        <a:xfrm>
          <a:off x="0" y="0"/>
          <a:ext cx="0" cy="0"/>
          <a:chOff x="0" y="0"/>
          <a:chExt cx="0" cy="0"/>
        </a:xfrm>
      </p:grpSpPr>
      <p:sp>
        <p:nvSpPr>
          <p:cNvPr id="274" name="Google Shape;274;p37"/>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want/need/gotta have Anaconda?</a:t>
            </a:r>
            <a:endParaRPr/>
          </a:p>
        </p:txBody>
      </p:sp>
      <p:sp>
        <p:nvSpPr>
          <p:cNvPr id="275" name="Google Shape;275;p37"/>
          <p:cNvSpPr txBox="1"/>
          <p:nvPr>
            <p:ph idx="1" type="body"/>
          </p:nvPr>
        </p:nvSpPr>
        <p:spPr>
          <a:xfrm>
            <a:off x="311700" y="1228675"/>
            <a:ext cx="3999900" cy="334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Go back to that terminal window connected to your server. You’re going to use this command to get the file from the download link.</a:t>
            </a:r>
            <a:endParaRPr sz="1200"/>
          </a:p>
          <a:p>
            <a:pPr indent="0" lvl="0" marL="0" rtl="0" algn="l">
              <a:spcBef>
                <a:spcPts val="1600"/>
              </a:spcBef>
              <a:spcAft>
                <a:spcPts val="0"/>
              </a:spcAft>
              <a:buNone/>
            </a:pPr>
            <a:r>
              <a:rPr b="1" lang="en" sz="1200"/>
              <a:t>$</a:t>
            </a:r>
            <a:r>
              <a:rPr lang="en" sz="1200"/>
              <a:t> wget </a:t>
            </a:r>
            <a:r>
              <a:rPr lang="en" sz="1200" u="sng">
                <a:solidFill>
                  <a:schemeClr val="hlink"/>
                </a:solidFill>
                <a:hlinkClick r:id="rId3"/>
              </a:rPr>
              <a:t>http://pathyoucopiedfromanaconda</a:t>
            </a:r>
            <a:endParaRPr sz="1200"/>
          </a:p>
          <a:p>
            <a:pPr indent="0" lvl="0" marL="0" rtl="0" algn="l">
              <a:spcBef>
                <a:spcPts val="1600"/>
              </a:spcBef>
              <a:spcAft>
                <a:spcPts val="0"/>
              </a:spcAft>
              <a:buNone/>
            </a:pPr>
            <a:r>
              <a:rPr lang="en" sz="1200"/>
              <a:t>After you run it, you’ll get something somewhat like what’s at the right. Don’t worry about the other files right now.</a:t>
            </a:r>
            <a:endParaRPr sz="1200"/>
          </a:p>
          <a:p>
            <a:pPr indent="0" lvl="0" marL="0" rtl="0" algn="l">
              <a:spcBef>
                <a:spcPts val="1600"/>
              </a:spcBef>
              <a:spcAft>
                <a:spcPts val="0"/>
              </a:spcAft>
              <a:buNone/>
            </a:pPr>
            <a:r>
              <a:rPr lang="en" sz="1200"/>
              <a:t>That just saved the .sh file. Now we need to run it with this command:</a:t>
            </a:r>
            <a:endParaRPr sz="1200"/>
          </a:p>
          <a:p>
            <a:pPr indent="0" lvl="0" marL="0" rtl="0" algn="l">
              <a:spcBef>
                <a:spcPts val="1600"/>
              </a:spcBef>
              <a:spcAft>
                <a:spcPts val="0"/>
              </a:spcAft>
              <a:buNone/>
            </a:pPr>
            <a:r>
              <a:rPr b="1" lang="en" sz="1200"/>
              <a:t>$</a:t>
            </a:r>
            <a:r>
              <a:rPr lang="en" sz="1200"/>
              <a:t> bash fileyougot.sh</a:t>
            </a:r>
            <a:endParaRPr sz="1200"/>
          </a:p>
          <a:p>
            <a:pPr indent="0" lvl="0" marL="0" rtl="0" algn="l">
              <a:spcBef>
                <a:spcPts val="1600"/>
              </a:spcBef>
              <a:spcAft>
                <a:spcPts val="1600"/>
              </a:spcAft>
              <a:buNone/>
            </a:pPr>
            <a:r>
              <a:rPr lang="en" sz="1200"/>
              <a:t>Replace fileyougot.sh with your file.</a:t>
            </a:r>
            <a:endParaRPr sz="1200"/>
          </a:p>
        </p:txBody>
      </p:sp>
      <p:pic>
        <p:nvPicPr>
          <p:cNvPr id="276" name="Google Shape;276;p37"/>
          <p:cNvPicPr preferRelativeResize="0"/>
          <p:nvPr/>
        </p:nvPicPr>
        <p:blipFill>
          <a:blip r:embed="rId4">
            <a:alphaModFix/>
          </a:blip>
          <a:stretch>
            <a:fillRect/>
          </a:stretch>
        </p:blipFill>
        <p:spPr>
          <a:xfrm>
            <a:off x="4488625" y="1093850"/>
            <a:ext cx="4655374" cy="2697100"/>
          </a:xfrm>
          <a:prstGeom prst="rect">
            <a:avLst/>
          </a:prstGeom>
          <a:noFill/>
          <a:ln>
            <a:noFill/>
          </a:ln>
        </p:spPr>
      </p:pic>
      <p:sp>
        <p:nvSpPr>
          <p:cNvPr id="277" name="Google Shape;277;p37"/>
          <p:cNvSpPr/>
          <p:nvPr/>
        </p:nvSpPr>
        <p:spPr>
          <a:xfrm>
            <a:off x="264444" y="2241601"/>
            <a:ext cx="3999900" cy="434400"/>
          </a:xfrm>
          <a:prstGeom prst="rect">
            <a:avLst/>
          </a:prstGeom>
          <a:solidFill>
            <a:srgbClr val="00FDC8">
              <a:alpha val="12690"/>
            </a:srgbClr>
          </a:solidFill>
          <a:ln cap="flat" cmpd="sng" w="9525">
            <a:solidFill>
              <a:srgbClr val="00CBA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37"/>
          <p:cNvSpPr/>
          <p:nvPr/>
        </p:nvSpPr>
        <p:spPr>
          <a:xfrm>
            <a:off x="264444" y="4083526"/>
            <a:ext cx="3999900" cy="434400"/>
          </a:xfrm>
          <a:prstGeom prst="rect">
            <a:avLst/>
          </a:prstGeom>
          <a:solidFill>
            <a:srgbClr val="00FDC8">
              <a:alpha val="12690"/>
            </a:srgbClr>
          </a:solidFill>
          <a:ln cap="flat" cmpd="sng" w="9525">
            <a:solidFill>
              <a:srgbClr val="00CBA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2" name="Shape 282"/>
        <p:cNvGrpSpPr/>
        <p:nvPr/>
      </p:nvGrpSpPr>
      <p:grpSpPr>
        <a:xfrm>
          <a:off x="0" y="0"/>
          <a:ext cx="0" cy="0"/>
          <a:chOff x="0" y="0"/>
          <a:chExt cx="0" cy="0"/>
        </a:xfrm>
      </p:grpSpPr>
      <p:sp>
        <p:nvSpPr>
          <p:cNvPr id="283" name="Google Shape;283;p38"/>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want/need/gotta have Anaconda?</a:t>
            </a:r>
            <a:endParaRPr/>
          </a:p>
        </p:txBody>
      </p:sp>
      <p:sp>
        <p:nvSpPr>
          <p:cNvPr id="284" name="Google Shape;284;p38"/>
          <p:cNvSpPr txBox="1"/>
          <p:nvPr>
            <p:ph idx="1" type="body"/>
          </p:nvPr>
        </p:nvSpPr>
        <p:spPr>
          <a:xfrm>
            <a:off x="311700" y="1228675"/>
            <a:ext cx="3999900" cy="334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The installer will run through a bunch of things. When it asks you to read the license agreement, press </a:t>
            </a:r>
            <a:r>
              <a:rPr b="1" lang="en" sz="1200"/>
              <a:t>Q</a:t>
            </a:r>
            <a:r>
              <a:rPr lang="en" sz="1200"/>
              <a:t> on your keyboard to skip it. It’ll ask if you agree. Just type </a:t>
            </a:r>
            <a:r>
              <a:rPr i="1" lang="en" sz="1200"/>
              <a:t>yes</a:t>
            </a:r>
            <a:r>
              <a:rPr lang="en" sz="1200"/>
              <a:t> and you’re good to go. When it asks if you want to add the Anaconda install path to .bashrc, type </a:t>
            </a:r>
            <a:r>
              <a:rPr i="1" lang="en" sz="1200"/>
              <a:t>yes</a:t>
            </a:r>
            <a:r>
              <a:rPr lang="en" sz="1200"/>
              <a:t>.</a:t>
            </a:r>
            <a:endParaRPr sz="1200"/>
          </a:p>
          <a:p>
            <a:pPr indent="0" lvl="0" marL="0" rtl="0" algn="l">
              <a:spcBef>
                <a:spcPts val="1600"/>
              </a:spcBef>
              <a:spcAft>
                <a:spcPts val="0"/>
              </a:spcAft>
              <a:buNone/>
            </a:pPr>
            <a:r>
              <a:rPr lang="en" sz="1200"/>
              <a:t>When you’re back to a normal prompt, make sure you’re in the home directory (the command </a:t>
            </a:r>
            <a:r>
              <a:rPr b="1" lang="en"/>
              <a:t>pwd</a:t>
            </a:r>
            <a:r>
              <a:rPr lang="en"/>
              <a:t> will tell you your current directory and </a:t>
            </a:r>
            <a:r>
              <a:rPr lang="en" sz="1200"/>
              <a:t>the command </a:t>
            </a:r>
            <a:r>
              <a:rPr b="1" lang="en" sz="1200"/>
              <a:t>cd</a:t>
            </a:r>
            <a:r>
              <a:rPr lang="en" sz="1200"/>
              <a:t> with nothing afterward </a:t>
            </a:r>
            <a:r>
              <a:rPr lang="en"/>
              <a:t>will</a:t>
            </a:r>
            <a:r>
              <a:rPr lang="en" sz="1200"/>
              <a:t> </a:t>
            </a:r>
            <a:r>
              <a:rPr lang="en"/>
              <a:t>go</a:t>
            </a:r>
            <a:r>
              <a:rPr lang="en" sz="1200"/>
              <a:t> back to the home directory) and run this command:</a:t>
            </a:r>
            <a:endParaRPr sz="1200"/>
          </a:p>
          <a:p>
            <a:pPr indent="0" lvl="0" marL="0" rtl="0" algn="l">
              <a:spcBef>
                <a:spcPts val="1600"/>
              </a:spcBef>
              <a:spcAft>
                <a:spcPts val="1600"/>
              </a:spcAft>
              <a:buNone/>
            </a:pPr>
            <a:r>
              <a:rPr b="1" lang="en" sz="1200"/>
              <a:t>$</a:t>
            </a:r>
            <a:r>
              <a:rPr lang="en" sz="1200"/>
              <a:t> source .bashrc</a:t>
            </a:r>
            <a:endParaRPr sz="1200"/>
          </a:p>
        </p:txBody>
      </p:sp>
      <p:pic>
        <p:nvPicPr>
          <p:cNvPr id="285" name="Google Shape;285;p38"/>
          <p:cNvPicPr preferRelativeResize="0"/>
          <p:nvPr/>
        </p:nvPicPr>
        <p:blipFill>
          <a:blip r:embed="rId3">
            <a:alphaModFix/>
          </a:blip>
          <a:stretch>
            <a:fillRect/>
          </a:stretch>
        </p:blipFill>
        <p:spPr>
          <a:xfrm>
            <a:off x="4638663" y="1093850"/>
            <a:ext cx="4505325" cy="3600450"/>
          </a:xfrm>
          <a:prstGeom prst="rect">
            <a:avLst/>
          </a:prstGeom>
          <a:noFill/>
          <a:ln>
            <a:noFill/>
          </a:ln>
        </p:spPr>
      </p:pic>
      <p:sp>
        <p:nvSpPr>
          <p:cNvPr id="286" name="Google Shape;286;p38"/>
          <p:cNvSpPr/>
          <p:nvPr/>
        </p:nvSpPr>
        <p:spPr>
          <a:xfrm>
            <a:off x="260647" y="4551500"/>
            <a:ext cx="4085700" cy="412200"/>
          </a:xfrm>
          <a:prstGeom prst="rect">
            <a:avLst/>
          </a:prstGeom>
          <a:solidFill>
            <a:srgbClr val="00FDC8">
              <a:alpha val="12690"/>
            </a:srgbClr>
          </a:solidFill>
          <a:ln cap="flat" cmpd="sng" w="9525">
            <a:solidFill>
              <a:srgbClr val="00CBA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0" name="Shape 290"/>
        <p:cNvGrpSpPr/>
        <p:nvPr/>
      </p:nvGrpSpPr>
      <p:grpSpPr>
        <a:xfrm>
          <a:off x="0" y="0"/>
          <a:ext cx="0" cy="0"/>
          <a:chOff x="0" y="0"/>
          <a:chExt cx="0" cy="0"/>
        </a:xfrm>
      </p:grpSpPr>
      <p:sp>
        <p:nvSpPr>
          <p:cNvPr id="291" name="Google Shape;291;p39"/>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39"/>
          <p:cNvSpPr txBox="1"/>
          <p:nvPr>
            <p:ph idx="1" type="body"/>
          </p:nvPr>
        </p:nvSpPr>
        <p:spPr>
          <a:xfrm>
            <a:off x="311700" y="1228675"/>
            <a:ext cx="3999900" cy="3340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293" name="Google Shape;293;p39"/>
          <p:cNvSpPr txBox="1"/>
          <p:nvPr>
            <p:ph idx="2" type="body"/>
          </p:nvPr>
        </p:nvSpPr>
        <p:spPr>
          <a:xfrm>
            <a:off x="4832400" y="1228675"/>
            <a:ext cx="3999900" cy="3340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7" name="Shape 297"/>
        <p:cNvGrpSpPr/>
        <p:nvPr/>
      </p:nvGrpSpPr>
      <p:grpSpPr>
        <a:xfrm>
          <a:off x="0" y="0"/>
          <a:ext cx="0" cy="0"/>
          <a:chOff x="0" y="0"/>
          <a:chExt cx="0" cy="0"/>
        </a:xfrm>
      </p:grpSpPr>
      <p:sp>
        <p:nvSpPr>
          <p:cNvPr id="298" name="Google Shape;298;p40"/>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want/need/gotta have Anaconda?</a:t>
            </a:r>
            <a:endParaRPr/>
          </a:p>
        </p:txBody>
      </p:sp>
      <p:sp>
        <p:nvSpPr>
          <p:cNvPr id="299" name="Google Shape;299;p40"/>
          <p:cNvSpPr txBox="1"/>
          <p:nvPr>
            <p:ph idx="1" type="body"/>
          </p:nvPr>
        </p:nvSpPr>
        <p:spPr>
          <a:xfrm>
            <a:off x="311700" y="1228675"/>
            <a:ext cx="3999900" cy="334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That command basically makes sure that your terminal connection can see the things that Anaconda installed.</a:t>
            </a:r>
            <a:endParaRPr sz="1200"/>
          </a:p>
          <a:p>
            <a:pPr indent="0" lvl="0" marL="0" rtl="0" algn="l">
              <a:spcBef>
                <a:spcPts val="1600"/>
              </a:spcBef>
              <a:spcAft>
                <a:spcPts val="0"/>
              </a:spcAft>
              <a:buNone/>
            </a:pPr>
            <a:r>
              <a:rPr lang="en" sz="1200"/>
              <a:t>To make sure it went okay, run this command:</a:t>
            </a:r>
            <a:endParaRPr sz="1200"/>
          </a:p>
          <a:p>
            <a:pPr indent="0" lvl="0" marL="0" rtl="0" algn="l">
              <a:spcBef>
                <a:spcPts val="1600"/>
              </a:spcBef>
              <a:spcAft>
                <a:spcPts val="0"/>
              </a:spcAft>
              <a:buNone/>
            </a:pPr>
            <a:r>
              <a:rPr b="1" lang="en" sz="1200"/>
              <a:t>$ </a:t>
            </a:r>
            <a:r>
              <a:rPr lang="en" sz="1200"/>
              <a:t>conda</a:t>
            </a:r>
            <a:endParaRPr sz="1200"/>
          </a:p>
          <a:p>
            <a:pPr indent="0" lvl="0" marL="0" rtl="0" algn="l">
              <a:spcBef>
                <a:spcPts val="1600"/>
              </a:spcBef>
              <a:spcAft>
                <a:spcPts val="1600"/>
              </a:spcAft>
              <a:buNone/>
            </a:pPr>
            <a:r>
              <a:rPr lang="en" sz="1200"/>
              <a:t>If it spits out all of the info on how to use the </a:t>
            </a:r>
            <a:r>
              <a:rPr b="1" lang="en" sz="1200"/>
              <a:t>conda</a:t>
            </a:r>
            <a:r>
              <a:rPr lang="en" sz="1200"/>
              <a:t> command, you’re good to go.</a:t>
            </a:r>
            <a:endParaRPr sz="1200"/>
          </a:p>
        </p:txBody>
      </p:sp>
      <p:pic>
        <p:nvPicPr>
          <p:cNvPr id="300" name="Google Shape;300;p40"/>
          <p:cNvPicPr preferRelativeResize="0"/>
          <p:nvPr/>
        </p:nvPicPr>
        <p:blipFill>
          <a:blip r:embed="rId3">
            <a:alphaModFix/>
          </a:blip>
          <a:stretch>
            <a:fillRect/>
          </a:stretch>
        </p:blipFill>
        <p:spPr>
          <a:xfrm>
            <a:off x="4638675" y="1093850"/>
            <a:ext cx="4505325" cy="2636250"/>
          </a:xfrm>
          <a:prstGeom prst="rect">
            <a:avLst/>
          </a:prstGeom>
          <a:noFill/>
          <a:ln>
            <a:noFill/>
          </a:ln>
        </p:spPr>
      </p:pic>
      <p:sp>
        <p:nvSpPr>
          <p:cNvPr id="301" name="Google Shape;301;p40"/>
          <p:cNvSpPr/>
          <p:nvPr/>
        </p:nvSpPr>
        <p:spPr>
          <a:xfrm>
            <a:off x="264444" y="2665336"/>
            <a:ext cx="3999900" cy="408300"/>
          </a:xfrm>
          <a:prstGeom prst="rect">
            <a:avLst/>
          </a:prstGeom>
          <a:solidFill>
            <a:srgbClr val="00FDC8">
              <a:alpha val="12690"/>
            </a:srgbClr>
          </a:solidFill>
          <a:ln cap="flat" cmpd="sng" w="9525">
            <a:solidFill>
              <a:srgbClr val="00CBA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5" name="Shape 305"/>
        <p:cNvGrpSpPr/>
        <p:nvPr/>
      </p:nvGrpSpPr>
      <p:grpSpPr>
        <a:xfrm>
          <a:off x="0" y="0"/>
          <a:ext cx="0" cy="0"/>
          <a:chOff x="0" y="0"/>
          <a:chExt cx="0" cy="0"/>
        </a:xfrm>
      </p:grpSpPr>
      <p:sp>
        <p:nvSpPr>
          <p:cNvPr id="306" name="Google Shape;306;p41"/>
          <p:cNvSpPr/>
          <p:nvPr/>
        </p:nvSpPr>
        <p:spPr>
          <a:xfrm>
            <a:off x="76200" y="76200"/>
            <a:ext cx="8991900" cy="5010300"/>
          </a:xfrm>
          <a:prstGeom prst="rect">
            <a:avLst/>
          </a:prstGeom>
          <a:noFill/>
          <a:ln cap="flat" cmpd="sng" w="3810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41"/>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Ain’t no environment like a virtual environment</a:t>
            </a:r>
            <a:endParaRPr/>
          </a:p>
        </p:txBody>
      </p:sp>
      <p:sp>
        <p:nvSpPr>
          <p:cNvPr id="308" name="Google Shape;308;p41"/>
          <p:cNvSpPr txBox="1"/>
          <p:nvPr>
            <p:ph idx="1" type="body"/>
          </p:nvPr>
        </p:nvSpPr>
        <p:spPr>
          <a:xfrm>
            <a:off x="311700" y="1228675"/>
            <a:ext cx="3999900" cy="334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We just installed a few of the critical pieces needed for the server. NGINX is not written in Python so we needed </a:t>
            </a:r>
            <a:r>
              <a:rPr b="1" lang="en" sz="1200"/>
              <a:t>apt-get</a:t>
            </a:r>
            <a:r>
              <a:rPr lang="en" sz="1200"/>
              <a:t> to install it. Let’s get the other stuff you’ll need.</a:t>
            </a:r>
            <a:endParaRPr sz="1200"/>
          </a:p>
          <a:p>
            <a:pPr indent="0" lvl="0" marL="0" rtl="0" algn="l">
              <a:spcBef>
                <a:spcPts val="1600"/>
              </a:spcBef>
              <a:spcAft>
                <a:spcPts val="0"/>
              </a:spcAft>
              <a:buNone/>
            </a:pPr>
            <a:r>
              <a:rPr lang="en" sz="1200"/>
              <a:t>I </a:t>
            </a:r>
            <a:r>
              <a:rPr b="1" lang="en" sz="1200">
                <a:solidFill>
                  <a:schemeClr val="accent5"/>
                </a:solidFill>
              </a:rPr>
              <a:t>highly recommend</a:t>
            </a:r>
            <a:r>
              <a:rPr lang="en" sz="1200"/>
              <a:t> (it’s in red and bold because srsly) creating a virtual environment on the server. I’ll leave that decision up to you, but if you need an argument for them, I give you:</a:t>
            </a:r>
            <a:endParaRPr sz="1200"/>
          </a:p>
          <a:p>
            <a:pPr indent="0" lvl="0" marL="0" rtl="0" algn="l">
              <a:spcBef>
                <a:spcPts val="1600"/>
              </a:spcBef>
              <a:spcAft>
                <a:spcPts val="1600"/>
              </a:spcAft>
              <a:buNone/>
            </a:pPr>
            <a:r>
              <a:rPr lang="en" sz="1200" u="sng">
                <a:solidFill>
                  <a:schemeClr val="hlink"/>
                </a:solidFill>
                <a:hlinkClick r:id="rId3"/>
              </a:rPr>
              <a:t>http://www.zdnet.com/article/why-choose-a-virtual-environment/</a:t>
            </a:r>
            <a:endParaRPr sz="1200"/>
          </a:p>
        </p:txBody>
      </p:sp>
      <p:sp>
        <p:nvSpPr>
          <p:cNvPr id="309" name="Google Shape;309;p41"/>
          <p:cNvSpPr txBox="1"/>
          <p:nvPr>
            <p:ph idx="1" type="body"/>
          </p:nvPr>
        </p:nvSpPr>
        <p:spPr>
          <a:xfrm>
            <a:off x="311700" y="4734000"/>
            <a:ext cx="8698800" cy="4095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lang="en" sz="1200">
                <a:solidFill>
                  <a:schemeClr val="lt2"/>
                </a:solidFill>
              </a:rPr>
              <a:t>‘Cause a virtual environment don’t stop</a:t>
            </a:r>
            <a:endParaRPr sz="1200">
              <a:solidFill>
                <a:schemeClr val="lt2"/>
              </a:solidFill>
            </a:endParaRPr>
          </a:p>
        </p:txBody>
      </p:sp>
      <p:sp>
        <p:nvSpPr>
          <p:cNvPr id="310" name="Google Shape;310;p41"/>
          <p:cNvSpPr txBox="1"/>
          <p:nvPr>
            <p:ph idx="2" type="body"/>
          </p:nvPr>
        </p:nvSpPr>
        <p:spPr>
          <a:xfrm>
            <a:off x="4832400" y="1228675"/>
            <a:ext cx="3999900" cy="3340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200"/>
              <a:t>If you have your virtual environment setup with conda or virtualenv in Python, make sure you’re in it now.</a:t>
            </a:r>
            <a:endParaRPr sz="12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 name="Shape 71"/>
        <p:cNvGrpSpPr/>
        <p:nvPr/>
      </p:nvGrpSpPr>
      <p:grpSpPr>
        <a:xfrm>
          <a:off x="0" y="0"/>
          <a:ext cx="0" cy="0"/>
          <a:chOff x="0" y="0"/>
          <a:chExt cx="0" cy="0"/>
        </a:xfrm>
      </p:grpSpPr>
      <p:pic>
        <p:nvPicPr>
          <p:cNvPr id="72" name="Google Shape;72;p15"/>
          <p:cNvPicPr preferRelativeResize="0"/>
          <p:nvPr/>
        </p:nvPicPr>
        <p:blipFill rotWithShape="1">
          <a:blip r:embed="rId3">
            <a:alphaModFix/>
          </a:blip>
          <a:srcRect b="8374" l="0" r="0" t="0"/>
          <a:stretch/>
        </p:blipFill>
        <p:spPr>
          <a:xfrm>
            <a:off x="4905375" y="1445400"/>
            <a:ext cx="3771898" cy="1944000"/>
          </a:xfrm>
          <a:prstGeom prst="rect">
            <a:avLst/>
          </a:prstGeom>
          <a:noFill/>
          <a:ln>
            <a:noFill/>
          </a:ln>
        </p:spPr>
      </p:pic>
      <p:sp>
        <p:nvSpPr>
          <p:cNvPr id="73" name="Google Shape;73;p15"/>
          <p:cNvSpPr txBox="1"/>
          <p:nvPr>
            <p:ph idx="1" type="body"/>
          </p:nvPr>
        </p:nvSpPr>
        <p:spPr>
          <a:xfrm>
            <a:off x="311700" y="1228675"/>
            <a:ext cx="3999900" cy="33402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en"/>
              <a:t>When you go to a website, you’re actually requesting that some application somewhere serves you the page you want</a:t>
            </a:r>
            <a:endParaRPr/>
          </a:p>
          <a:p>
            <a:pPr indent="-304800" lvl="0" marL="457200" rtl="0" algn="l">
              <a:spcBef>
                <a:spcPts val="0"/>
              </a:spcBef>
              <a:spcAft>
                <a:spcPts val="0"/>
              </a:spcAft>
              <a:buSzPts val="1200"/>
              <a:buChar char="●"/>
            </a:pPr>
            <a:r>
              <a:rPr lang="en"/>
              <a:t>Most of the magic that happens between your device and that application is routing and figuring out how to deal with your request</a:t>
            </a:r>
            <a:endParaRPr/>
          </a:p>
          <a:p>
            <a:pPr indent="-304800" lvl="0" marL="457200" rtl="0" algn="l">
              <a:spcBef>
                <a:spcPts val="0"/>
              </a:spcBef>
              <a:spcAft>
                <a:spcPts val="0"/>
              </a:spcAft>
              <a:buSzPts val="1200"/>
              <a:buChar char="●"/>
            </a:pPr>
            <a:r>
              <a:rPr lang="en"/>
              <a:t>We’ll deal with what happens in your web app later on</a:t>
            </a:r>
            <a:endParaRPr/>
          </a:p>
        </p:txBody>
      </p:sp>
      <p:sp>
        <p:nvSpPr>
          <p:cNvPr id="74" name="Google Shape;74;p15"/>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Internet (An overview)</a:t>
            </a:r>
            <a:endParaRPr/>
          </a:p>
        </p:txBody>
      </p:sp>
      <p:sp>
        <p:nvSpPr>
          <p:cNvPr id="75" name="Google Shape;75;p15"/>
          <p:cNvSpPr/>
          <p:nvPr/>
        </p:nvSpPr>
        <p:spPr>
          <a:xfrm>
            <a:off x="4905375" y="3816475"/>
            <a:ext cx="3771900" cy="7524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accent1"/>
                </a:solidFill>
                <a:latin typeface="Source Code Pro"/>
                <a:ea typeface="Source Code Pro"/>
                <a:cs typeface="Source Code Pro"/>
                <a:sym typeface="Source Code Pro"/>
              </a:rPr>
              <a:t>Your Application</a:t>
            </a:r>
            <a:endParaRPr b="1">
              <a:solidFill>
                <a:schemeClr val="accent1"/>
              </a:solidFill>
              <a:latin typeface="Source Code Pro"/>
              <a:ea typeface="Source Code Pro"/>
              <a:cs typeface="Source Code Pro"/>
              <a:sym typeface="Source Code Pro"/>
            </a:endParaRPr>
          </a:p>
        </p:txBody>
      </p:sp>
      <p:sp>
        <p:nvSpPr>
          <p:cNvPr id="76" name="Google Shape;76;p15"/>
          <p:cNvSpPr/>
          <p:nvPr/>
        </p:nvSpPr>
        <p:spPr>
          <a:xfrm>
            <a:off x="4905375" y="292850"/>
            <a:ext cx="3771900" cy="7524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accent1"/>
                </a:solidFill>
                <a:latin typeface="Source Code Pro"/>
                <a:ea typeface="Source Code Pro"/>
                <a:cs typeface="Source Code Pro"/>
                <a:sym typeface="Source Code Pro"/>
              </a:rPr>
              <a:t>Some Device</a:t>
            </a:r>
            <a:endParaRPr b="1">
              <a:solidFill>
                <a:schemeClr val="accent1"/>
              </a:solidFill>
              <a:latin typeface="Source Code Pro"/>
              <a:ea typeface="Source Code Pro"/>
              <a:cs typeface="Source Code Pro"/>
              <a:sym typeface="Source Code Pro"/>
            </a:endParaRPr>
          </a:p>
        </p:txBody>
      </p:sp>
      <p:sp>
        <p:nvSpPr>
          <p:cNvPr id="77" name="Google Shape;77;p15"/>
          <p:cNvSpPr/>
          <p:nvPr/>
        </p:nvSpPr>
        <p:spPr>
          <a:xfrm>
            <a:off x="4905375" y="1454900"/>
            <a:ext cx="3771900" cy="1944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chemeClr val="lt1"/>
                </a:solidFill>
                <a:latin typeface="Source Code Pro"/>
                <a:ea typeface="Source Code Pro"/>
                <a:cs typeface="Source Code Pro"/>
                <a:sym typeface="Source Code Pro"/>
              </a:rPr>
              <a:t>Magic</a:t>
            </a:r>
            <a:endParaRPr b="1" sz="2400">
              <a:solidFill>
                <a:schemeClr val="lt1"/>
              </a:solidFill>
              <a:latin typeface="Source Code Pro"/>
              <a:ea typeface="Source Code Pro"/>
              <a:cs typeface="Source Code Pro"/>
              <a:sym typeface="Source Code Pro"/>
            </a:endParaRPr>
          </a:p>
          <a:p>
            <a:pPr indent="0" lvl="0" marL="0" rtl="0" algn="ctr">
              <a:spcBef>
                <a:spcPts val="0"/>
              </a:spcBef>
              <a:spcAft>
                <a:spcPts val="0"/>
              </a:spcAft>
              <a:buNone/>
            </a:pPr>
            <a:r>
              <a:rPr b="1" i="1" lang="en" sz="1000">
                <a:solidFill>
                  <a:schemeClr val="lt1"/>
                </a:solidFill>
                <a:latin typeface="Source Code Pro"/>
                <a:ea typeface="Source Code Pro"/>
                <a:cs typeface="Source Code Pro"/>
                <a:sym typeface="Source Code Pro"/>
              </a:rPr>
              <a:t>a.k.a.</a:t>
            </a:r>
            <a:endParaRPr b="1" i="1" sz="1000">
              <a:solidFill>
                <a:schemeClr val="lt1"/>
              </a:solidFill>
              <a:latin typeface="Source Code Pro"/>
              <a:ea typeface="Source Code Pro"/>
              <a:cs typeface="Source Code Pro"/>
              <a:sym typeface="Source Code Pro"/>
            </a:endParaRPr>
          </a:p>
          <a:p>
            <a:pPr indent="0" lvl="0" marL="0" rtl="0" algn="ctr">
              <a:spcBef>
                <a:spcPts val="0"/>
              </a:spcBef>
              <a:spcAft>
                <a:spcPts val="0"/>
              </a:spcAft>
              <a:buNone/>
            </a:pPr>
            <a:r>
              <a:rPr b="1" i="1" lang="en">
                <a:solidFill>
                  <a:schemeClr val="lt1"/>
                </a:solidFill>
                <a:latin typeface="Source Code Pro"/>
                <a:ea typeface="Source Code Pro"/>
                <a:cs typeface="Source Code Pro"/>
                <a:sym typeface="Source Code Pro"/>
              </a:rPr>
              <a:t>Namecheap</a:t>
            </a:r>
            <a:endParaRPr b="1" i="1">
              <a:solidFill>
                <a:schemeClr val="lt1"/>
              </a:solidFill>
              <a:latin typeface="Source Code Pro"/>
              <a:ea typeface="Source Code Pro"/>
              <a:cs typeface="Source Code Pro"/>
              <a:sym typeface="Source Code Pro"/>
            </a:endParaRPr>
          </a:p>
          <a:p>
            <a:pPr indent="0" lvl="0" marL="0" rtl="0" algn="ctr">
              <a:spcBef>
                <a:spcPts val="0"/>
              </a:spcBef>
              <a:spcAft>
                <a:spcPts val="0"/>
              </a:spcAft>
              <a:buNone/>
            </a:pPr>
            <a:r>
              <a:rPr b="1" i="1" lang="en">
                <a:solidFill>
                  <a:schemeClr val="lt1"/>
                </a:solidFill>
                <a:latin typeface="Source Code Pro"/>
                <a:ea typeface="Source Code Pro"/>
                <a:cs typeface="Source Code Pro"/>
                <a:sym typeface="Source Code Pro"/>
              </a:rPr>
              <a:t>AWS</a:t>
            </a:r>
            <a:endParaRPr b="1" i="1">
              <a:solidFill>
                <a:schemeClr val="lt1"/>
              </a:solidFill>
              <a:latin typeface="Source Code Pro"/>
              <a:ea typeface="Source Code Pro"/>
              <a:cs typeface="Source Code Pro"/>
              <a:sym typeface="Source Code Pro"/>
            </a:endParaRPr>
          </a:p>
          <a:p>
            <a:pPr indent="0" lvl="0" marL="0" rtl="0" algn="ctr">
              <a:spcBef>
                <a:spcPts val="0"/>
              </a:spcBef>
              <a:spcAft>
                <a:spcPts val="0"/>
              </a:spcAft>
              <a:buNone/>
            </a:pPr>
            <a:r>
              <a:rPr b="1" i="1" lang="en">
                <a:solidFill>
                  <a:schemeClr val="lt1"/>
                </a:solidFill>
                <a:latin typeface="Source Code Pro"/>
                <a:ea typeface="Source Code Pro"/>
                <a:cs typeface="Source Code Pro"/>
                <a:sym typeface="Source Code Pro"/>
              </a:rPr>
              <a:t>NGINX</a:t>
            </a:r>
            <a:endParaRPr b="1" i="1">
              <a:solidFill>
                <a:schemeClr val="lt1"/>
              </a:solidFill>
              <a:latin typeface="Source Code Pro"/>
              <a:ea typeface="Source Code Pro"/>
              <a:cs typeface="Source Code Pro"/>
              <a:sym typeface="Source Code Pro"/>
            </a:endParaRPr>
          </a:p>
          <a:p>
            <a:pPr indent="0" lvl="0" marL="0" rtl="0" algn="ctr">
              <a:spcBef>
                <a:spcPts val="0"/>
              </a:spcBef>
              <a:spcAft>
                <a:spcPts val="0"/>
              </a:spcAft>
              <a:buNone/>
            </a:pPr>
            <a:r>
              <a:rPr b="1" i="1" lang="en">
                <a:solidFill>
                  <a:schemeClr val="lt1"/>
                </a:solidFill>
                <a:latin typeface="Source Code Pro"/>
                <a:ea typeface="Source Code Pro"/>
                <a:cs typeface="Source Code Pro"/>
                <a:sym typeface="Source Code Pro"/>
              </a:rPr>
              <a:t>Gunicorn</a:t>
            </a:r>
            <a:endParaRPr b="1" i="1">
              <a:solidFill>
                <a:schemeClr val="lt1"/>
              </a:solidFill>
              <a:latin typeface="Source Code Pro"/>
              <a:ea typeface="Source Code Pro"/>
              <a:cs typeface="Source Code Pro"/>
              <a:sym typeface="Source Code Pro"/>
            </a:endParaRPr>
          </a:p>
        </p:txBody>
      </p:sp>
      <p:sp>
        <p:nvSpPr>
          <p:cNvPr id="78" name="Google Shape;78;p15"/>
          <p:cNvSpPr txBox="1"/>
          <p:nvPr/>
        </p:nvSpPr>
        <p:spPr>
          <a:xfrm>
            <a:off x="4905375" y="1093825"/>
            <a:ext cx="1285800" cy="303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solidFill>
                  <a:schemeClr val="accent4"/>
                </a:solidFill>
                <a:latin typeface="Source Code Pro"/>
                <a:ea typeface="Source Code Pro"/>
                <a:cs typeface="Source Code Pro"/>
                <a:sym typeface="Source Code Pro"/>
              </a:rPr>
              <a:t>The Request</a:t>
            </a:r>
            <a:endParaRPr b="1" sz="1200">
              <a:solidFill>
                <a:schemeClr val="accent4"/>
              </a:solidFill>
              <a:latin typeface="Source Code Pro"/>
              <a:ea typeface="Source Code Pro"/>
              <a:cs typeface="Source Code Pro"/>
              <a:sym typeface="Source Code Pro"/>
            </a:endParaRPr>
          </a:p>
        </p:txBody>
      </p:sp>
      <p:cxnSp>
        <p:nvCxnSpPr>
          <p:cNvPr id="79" name="Google Shape;79;p15"/>
          <p:cNvCxnSpPr/>
          <p:nvPr/>
        </p:nvCxnSpPr>
        <p:spPr>
          <a:xfrm>
            <a:off x="6191250" y="1057275"/>
            <a:ext cx="0" cy="399900"/>
          </a:xfrm>
          <a:prstGeom prst="straightConnector1">
            <a:avLst/>
          </a:prstGeom>
          <a:noFill/>
          <a:ln cap="flat" cmpd="sng" w="28575">
            <a:solidFill>
              <a:schemeClr val="accent4"/>
            </a:solidFill>
            <a:prstDash val="solid"/>
            <a:round/>
            <a:headEnd len="med" w="med" type="none"/>
            <a:tailEnd len="med" w="med" type="triangle"/>
          </a:ln>
        </p:spPr>
      </p:cxnSp>
      <p:cxnSp>
        <p:nvCxnSpPr>
          <p:cNvPr id="80" name="Google Shape;80;p15"/>
          <p:cNvCxnSpPr/>
          <p:nvPr/>
        </p:nvCxnSpPr>
        <p:spPr>
          <a:xfrm>
            <a:off x="6191250" y="3412500"/>
            <a:ext cx="0" cy="399900"/>
          </a:xfrm>
          <a:prstGeom prst="straightConnector1">
            <a:avLst/>
          </a:prstGeom>
          <a:noFill/>
          <a:ln cap="flat" cmpd="sng" w="28575">
            <a:solidFill>
              <a:schemeClr val="accent4"/>
            </a:solidFill>
            <a:prstDash val="solid"/>
            <a:round/>
            <a:headEnd len="med" w="med" type="none"/>
            <a:tailEnd len="med" w="med" type="triangle"/>
          </a:ln>
        </p:spPr>
      </p:cxnSp>
      <p:cxnSp>
        <p:nvCxnSpPr>
          <p:cNvPr id="81" name="Google Shape;81;p15"/>
          <p:cNvCxnSpPr/>
          <p:nvPr/>
        </p:nvCxnSpPr>
        <p:spPr>
          <a:xfrm>
            <a:off x="7353300" y="3402975"/>
            <a:ext cx="0" cy="399900"/>
          </a:xfrm>
          <a:prstGeom prst="straightConnector1">
            <a:avLst/>
          </a:prstGeom>
          <a:noFill/>
          <a:ln cap="flat" cmpd="sng" w="28575">
            <a:solidFill>
              <a:schemeClr val="accent5"/>
            </a:solidFill>
            <a:prstDash val="solid"/>
            <a:round/>
            <a:headEnd len="med" w="med" type="triangle"/>
            <a:tailEnd len="med" w="med" type="none"/>
          </a:ln>
        </p:spPr>
      </p:cxnSp>
      <p:cxnSp>
        <p:nvCxnSpPr>
          <p:cNvPr id="82" name="Google Shape;82;p15"/>
          <p:cNvCxnSpPr/>
          <p:nvPr/>
        </p:nvCxnSpPr>
        <p:spPr>
          <a:xfrm>
            <a:off x="7353300" y="1047750"/>
            <a:ext cx="0" cy="399900"/>
          </a:xfrm>
          <a:prstGeom prst="straightConnector1">
            <a:avLst/>
          </a:prstGeom>
          <a:noFill/>
          <a:ln cap="flat" cmpd="sng" w="28575">
            <a:solidFill>
              <a:schemeClr val="accent5"/>
            </a:solidFill>
            <a:prstDash val="solid"/>
            <a:round/>
            <a:headEnd len="med" w="med" type="triangle"/>
            <a:tailEnd len="med" w="med" type="none"/>
          </a:ln>
        </p:spPr>
      </p:cxnSp>
      <p:sp>
        <p:nvSpPr>
          <p:cNvPr id="83" name="Google Shape;83;p15"/>
          <p:cNvSpPr txBox="1"/>
          <p:nvPr/>
        </p:nvSpPr>
        <p:spPr>
          <a:xfrm>
            <a:off x="7413000" y="1093825"/>
            <a:ext cx="1343100" cy="303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solidFill>
                  <a:schemeClr val="accent5"/>
                </a:solidFill>
                <a:latin typeface="Source Code Pro"/>
                <a:ea typeface="Source Code Pro"/>
                <a:cs typeface="Source Code Pro"/>
                <a:sym typeface="Source Code Pro"/>
              </a:rPr>
              <a:t>The Response</a:t>
            </a:r>
            <a:endParaRPr b="1" sz="1200">
              <a:solidFill>
                <a:schemeClr val="accent5"/>
              </a:solidFill>
              <a:latin typeface="Source Code Pro"/>
              <a:ea typeface="Source Code Pro"/>
              <a:cs typeface="Source Code Pro"/>
              <a:sym typeface="Source Code Pro"/>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4" name="Shape 314"/>
        <p:cNvGrpSpPr/>
        <p:nvPr/>
      </p:nvGrpSpPr>
      <p:grpSpPr>
        <a:xfrm>
          <a:off x="0" y="0"/>
          <a:ext cx="0" cy="0"/>
          <a:chOff x="0" y="0"/>
          <a:chExt cx="0" cy="0"/>
        </a:xfrm>
      </p:grpSpPr>
      <p:sp>
        <p:nvSpPr>
          <p:cNvPr id="315" name="Google Shape;315;p42"/>
          <p:cNvSpPr txBox="1"/>
          <p:nvPr>
            <p:ph idx="1" type="body"/>
          </p:nvPr>
        </p:nvSpPr>
        <p:spPr>
          <a:xfrm>
            <a:off x="311700" y="1228675"/>
            <a:ext cx="3999900" cy="334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Even though your local computer has Flask and a bunch of other packages that you installed, your server doesn’t, so you need to install those.</a:t>
            </a:r>
            <a:endParaRPr sz="1200"/>
          </a:p>
          <a:p>
            <a:pPr indent="0" lvl="0" marL="0" rtl="0" algn="l">
              <a:spcBef>
                <a:spcPts val="1600"/>
              </a:spcBef>
              <a:spcAft>
                <a:spcPts val="0"/>
              </a:spcAft>
              <a:buNone/>
            </a:pPr>
            <a:r>
              <a:rPr lang="en" sz="1200"/>
              <a:t>I’m going to type the commands with </a:t>
            </a:r>
            <a:r>
              <a:rPr b="1" lang="en" sz="1200"/>
              <a:t>pip</a:t>
            </a:r>
            <a:r>
              <a:rPr lang="en" sz="1200"/>
              <a:t>, but I expect you can use </a:t>
            </a:r>
            <a:r>
              <a:rPr b="1" lang="en" sz="1200"/>
              <a:t>conda</a:t>
            </a:r>
            <a:r>
              <a:rPr lang="en" sz="1200"/>
              <a:t> instead without any issue. You need at the very least Flask and Gunicorn, so run:</a:t>
            </a:r>
            <a:endParaRPr sz="1200"/>
          </a:p>
          <a:p>
            <a:pPr indent="0" lvl="0" marL="0" rtl="0" algn="l">
              <a:spcBef>
                <a:spcPts val="1600"/>
              </a:spcBef>
              <a:spcAft>
                <a:spcPts val="0"/>
              </a:spcAft>
              <a:buNone/>
            </a:pPr>
            <a:r>
              <a:rPr b="1" lang="en" sz="1200"/>
              <a:t>$</a:t>
            </a:r>
            <a:r>
              <a:rPr lang="en" sz="1200"/>
              <a:t> pip install flask gunicorn</a:t>
            </a:r>
            <a:endParaRPr sz="1200"/>
          </a:p>
          <a:p>
            <a:pPr indent="0" lvl="0" marL="0" rtl="0" algn="l">
              <a:spcBef>
                <a:spcPts val="1600"/>
              </a:spcBef>
              <a:spcAft>
                <a:spcPts val="1600"/>
              </a:spcAft>
              <a:buNone/>
            </a:pPr>
            <a:r>
              <a:rPr lang="en" sz="1200"/>
              <a:t>Now it’s time to test some stuff.</a:t>
            </a:r>
            <a:endParaRPr sz="1200"/>
          </a:p>
        </p:txBody>
      </p:sp>
      <p:sp>
        <p:nvSpPr>
          <p:cNvPr id="316" name="Google Shape;316;p42"/>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Magic just for Python</a:t>
            </a:r>
            <a:endParaRPr/>
          </a:p>
        </p:txBody>
      </p:sp>
      <p:sp>
        <p:nvSpPr>
          <p:cNvPr id="317" name="Google Shape;317;p42"/>
          <p:cNvSpPr/>
          <p:nvPr/>
        </p:nvSpPr>
        <p:spPr>
          <a:xfrm>
            <a:off x="311700" y="3310251"/>
            <a:ext cx="3789300" cy="364800"/>
          </a:xfrm>
          <a:prstGeom prst="rect">
            <a:avLst/>
          </a:prstGeom>
          <a:solidFill>
            <a:srgbClr val="00FDC8">
              <a:alpha val="12690"/>
            </a:srgbClr>
          </a:solidFill>
          <a:ln cap="flat" cmpd="sng" w="9525">
            <a:solidFill>
              <a:srgbClr val="00CBA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1" name="Shape 321"/>
        <p:cNvGrpSpPr/>
        <p:nvPr/>
      </p:nvGrpSpPr>
      <p:grpSpPr>
        <a:xfrm>
          <a:off x="0" y="0"/>
          <a:ext cx="0" cy="0"/>
          <a:chOff x="0" y="0"/>
          <a:chExt cx="0" cy="0"/>
        </a:xfrm>
      </p:grpSpPr>
      <p:sp>
        <p:nvSpPr>
          <p:cNvPr id="322" name="Google Shape;322;p43"/>
          <p:cNvSpPr txBox="1"/>
          <p:nvPr>
            <p:ph type="title"/>
          </p:nvPr>
        </p:nvSpPr>
        <p:spPr>
          <a:xfrm>
            <a:off x="2802750" y="802500"/>
            <a:ext cx="3538500" cy="35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Testing stuff</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6" name="Shape 326"/>
        <p:cNvGrpSpPr/>
        <p:nvPr/>
      </p:nvGrpSpPr>
      <p:grpSpPr>
        <a:xfrm>
          <a:off x="0" y="0"/>
          <a:ext cx="0" cy="0"/>
          <a:chOff x="0" y="0"/>
          <a:chExt cx="0" cy="0"/>
        </a:xfrm>
      </p:grpSpPr>
      <p:sp>
        <p:nvSpPr>
          <p:cNvPr id="327" name="Google Shape;327;p44"/>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Since your domain probably isn’t ready yet</a:t>
            </a:r>
            <a:endParaRPr/>
          </a:p>
        </p:txBody>
      </p:sp>
      <p:sp>
        <p:nvSpPr>
          <p:cNvPr id="328" name="Google Shape;328;p44"/>
          <p:cNvSpPr txBox="1"/>
          <p:nvPr>
            <p:ph idx="1" type="body"/>
          </p:nvPr>
        </p:nvSpPr>
        <p:spPr>
          <a:xfrm>
            <a:off x="311700" y="1228675"/>
            <a:ext cx="3999900" cy="364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Now that we can start testing, you have a few options for pushing files to your server.</a:t>
            </a:r>
            <a:endParaRPr/>
          </a:p>
          <a:p>
            <a:pPr indent="-304800" lvl="0" marL="457200" rtl="0" algn="l">
              <a:spcBef>
                <a:spcPts val="1600"/>
              </a:spcBef>
              <a:spcAft>
                <a:spcPts val="0"/>
              </a:spcAft>
              <a:buSzPts val="1200"/>
              <a:buAutoNum type="arabicPeriod"/>
            </a:pPr>
            <a:r>
              <a:rPr lang="en"/>
              <a:t>SFTP Client (like Filezilla)</a:t>
            </a:r>
            <a:endParaRPr/>
          </a:p>
          <a:p>
            <a:pPr indent="-304800" lvl="0" marL="457200" rtl="0" algn="l">
              <a:spcBef>
                <a:spcPts val="0"/>
              </a:spcBef>
              <a:spcAft>
                <a:spcPts val="0"/>
              </a:spcAft>
              <a:buSzPts val="1200"/>
              <a:buAutoNum type="arabicPeriod"/>
            </a:pPr>
            <a:r>
              <a:rPr lang="en"/>
              <a:t>Terminal</a:t>
            </a:r>
            <a:endParaRPr/>
          </a:p>
          <a:p>
            <a:pPr indent="-304800" lvl="1" marL="914400" rtl="0" algn="l">
              <a:spcBef>
                <a:spcPts val="0"/>
              </a:spcBef>
              <a:spcAft>
                <a:spcPts val="0"/>
              </a:spcAft>
              <a:buSzPts val="1200"/>
              <a:buAutoNum type="alphaLcPeriod"/>
            </a:pPr>
            <a:r>
              <a:rPr lang="en"/>
              <a:t>Via SCP</a:t>
            </a:r>
            <a:endParaRPr/>
          </a:p>
          <a:p>
            <a:pPr indent="-304800" lvl="1" marL="914400" rtl="0" algn="l">
              <a:spcBef>
                <a:spcPts val="0"/>
              </a:spcBef>
              <a:spcAft>
                <a:spcPts val="0"/>
              </a:spcAft>
              <a:buSzPts val="1200"/>
              <a:buAutoNum type="alphaLcPeriod"/>
            </a:pPr>
            <a:r>
              <a:rPr lang="en"/>
              <a:t>Via git + github</a:t>
            </a:r>
            <a:endParaRPr/>
          </a:p>
          <a:p>
            <a:pPr indent="0" lvl="0" marL="0" rtl="0" algn="l">
              <a:spcBef>
                <a:spcPts val="1600"/>
              </a:spcBef>
              <a:spcAft>
                <a:spcPts val="0"/>
              </a:spcAft>
              <a:buNone/>
            </a:pPr>
            <a:r>
              <a:rPr lang="en"/>
              <a:t>For pushing test files (like right now), I recommend using an SFTP client.</a:t>
            </a:r>
            <a:endParaRPr/>
          </a:p>
          <a:p>
            <a:pPr indent="0" lvl="0" marL="0" rtl="0" algn="l">
              <a:spcBef>
                <a:spcPts val="1600"/>
              </a:spcBef>
              <a:spcAft>
                <a:spcPts val="1600"/>
              </a:spcAft>
              <a:buNone/>
            </a:pPr>
            <a:r>
              <a:rPr lang="en"/>
              <a:t>If you do use Filezilla, follow the instructions here: </a:t>
            </a:r>
            <a:r>
              <a:rPr lang="en" u="sng">
                <a:solidFill>
                  <a:schemeClr val="hlink"/>
                </a:solidFill>
                <a:hlinkClick r:id="rId3"/>
              </a:rPr>
              <a:t>https://stackoverflow.com/questions/16744863/connect-to-amazon-ec2-file-directory-using-filezilla-and-sftp</a:t>
            </a:r>
            <a:endParaRPr/>
          </a:p>
        </p:txBody>
      </p:sp>
      <p:sp>
        <p:nvSpPr>
          <p:cNvPr id="329" name="Google Shape;329;p44"/>
          <p:cNvSpPr txBox="1"/>
          <p:nvPr>
            <p:ph idx="2" type="body"/>
          </p:nvPr>
        </p:nvSpPr>
        <p:spPr>
          <a:xfrm>
            <a:off x="4832400" y="1228675"/>
            <a:ext cx="3999900" cy="334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 won’t walk through using the software since they’re all different, but you’ll need to use the .pem file again to connect along with the elastic IP as in the terminal window.</a:t>
            </a:r>
            <a:endParaRPr/>
          </a:p>
          <a:p>
            <a:pPr indent="0" lvl="0" marL="0" rtl="0" algn="l">
              <a:spcBef>
                <a:spcPts val="1600"/>
              </a:spcBef>
              <a:spcAft>
                <a:spcPts val="1600"/>
              </a:spcAft>
              <a:buNone/>
            </a:pPr>
            <a:r>
              <a:rPr lang="en"/>
              <a:t>You should get the test files from your program director to put on the server now.</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3" name="Shape 333"/>
        <p:cNvGrpSpPr/>
        <p:nvPr/>
      </p:nvGrpSpPr>
      <p:grpSpPr>
        <a:xfrm>
          <a:off x="0" y="0"/>
          <a:ext cx="0" cy="0"/>
          <a:chOff x="0" y="0"/>
          <a:chExt cx="0" cy="0"/>
        </a:xfrm>
      </p:grpSpPr>
      <p:sp>
        <p:nvSpPr>
          <p:cNvPr id="334" name="Google Shape;334;p45"/>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Test files</a:t>
            </a:r>
            <a:endParaRPr/>
          </a:p>
        </p:txBody>
      </p:sp>
      <p:sp>
        <p:nvSpPr>
          <p:cNvPr id="335" name="Google Shape;335;p45"/>
          <p:cNvSpPr txBox="1"/>
          <p:nvPr>
            <p:ph idx="1" type="body"/>
          </p:nvPr>
        </p:nvSpPr>
        <p:spPr>
          <a:xfrm>
            <a:off x="311700" y="1228675"/>
            <a:ext cx="3999900" cy="334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Once you have the test files and extracted them, you need to push them to your server. Using an SFTP client you can just drag and drop.</a:t>
            </a:r>
            <a:endParaRPr/>
          </a:p>
          <a:p>
            <a:pPr indent="0" lvl="0" marL="0" rtl="0" algn="l">
              <a:spcBef>
                <a:spcPts val="1600"/>
              </a:spcBef>
              <a:spcAft>
                <a:spcPts val="1600"/>
              </a:spcAft>
              <a:buNone/>
            </a:pPr>
            <a:r>
              <a:rPr lang="en"/>
              <a:t>From now on, I’m going to assume that the files are on your server and we’ll go from there.</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9" name="Shape 339"/>
        <p:cNvGrpSpPr/>
        <p:nvPr/>
      </p:nvGrpSpPr>
      <p:grpSpPr>
        <a:xfrm>
          <a:off x="0" y="0"/>
          <a:ext cx="0" cy="0"/>
          <a:chOff x="0" y="0"/>
          <a:chExt cx="0" cy="0"/>
        </a:xfrm>
      </p:grpSpPr>
      <p:sp>
        <p:nvSpPr>
          <p:cNvPr id="340" name="Google Shape;340;p46"/>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Starter Package</a:t>
            </a:r>
            <a:endParaRPr/>
          </a:p>
        </p:txBody>
      </p:sp>
      <p:sp>
        <p:nvSpPr>
          <p:cNvPr id="341" name="Google Shape;341;p46"/>
          <p:cNvSpPr txBox="1"/>
          <p:nvPr>
            <p:ph idx="1" type="body"/>
          </p:nvPr>
        </p:nvSpPr>
        <p:spPr>
          <a:xfrm>
            <a:off x="311700" y="1228675"/>
            <a:ext cx="3999900" cy="334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 try and save you time, I’ve created a barebones frontend and backend that takes a text input and has a function to handle it. It’s ready to go, and I recommend using it for your own app. Feel free to add, edit, break, and fix whatever you want. The file structure is what it should be too!</a:t>
            </a:r>
            <a:endParaRPr/>
          </a:p>
          <a:p>
            <a:pPr indent="0" lvl="0" marL="0" rtl="0" algn="l">
              <a:spcBef>
                <a:spcPts val="1600"/>
              </a:spcBef>
              <a:spcAft>
                <a:spcPts val="0"/>
              </a:spcAft>
              <a:buNone/>
            </a:pPr>
            <a:r>
              <a:rPr lang="en"/>
              <a:t>If you want to use it, download (or git clone) from my Github repository here:</a:t>
            </a:r>
            <a:endParaRPr/>
          </a:p>
          <a:p>
            <a:pPr indent="0" lvl="0" marL="0" rtl="0" algn="l">
              <a:spcBef>
                <a:spcPts val="1600"/>
              </a:spcBef>
              <a:spcAft>
                <a:spcPts val="1600"/>
              </a:spcAft>
              <a:buNone/>
            </a:pPr>
            <a:r>
              <a:rPr lang="en" u="sng">
                <a:solidFill>
                  <a:schemeClr val="hlink"/>
                </a:solidFill>
                <a:hlinkClick r:id="rId3"/>
              </a:rPr>
              <a:t>https://github.com/rwinslow/flaskapp</a:t>
            </a:r>
            <a:endParaRPr/>
          </a:p>
        </p:txBody>
      </p:sp>
      <p:pic>
        <p:nvPicPr>
          <p:cNvPr id="342" name="Google Shape;342;p46"/>
          <p:cNvPicPr preferRelativeResize="0"/>
          <p:nvPr/>
        </p:nvPicPr>
        <p:blipFill>
          <a:blip r:embed="rId4">
            <a:alphaModFix/>
          </a:blip>
          <a:stretch>
            <a:fillRect/>
          </a:stretch>
        </p:blipFill>
        <p:spPr>
          <a:xfrm>
            <a:off x="4464000" y="1246250"/>
            <a:ext cx="4527600" cy="237699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6" name="Shape 346"/>
        <p:cNvGrpSpPr/>
        <p:nvPr/>
      </p:nvGrpSpPr>
      <p:grpSpPr>
        <a:xfrm>
          <a:off x="0" y="0"/>
          <a:ext cx="0" cy="0"/>
          <a:chOff x="0" y="0"/>
          <a:chExt cx="0" cy="0"/>
        </a:xfrm>
      </p:grpSpPr>
      <p:sp>
        <p:nvSpPr>
          <p:cNvPr id="347" name="Google Shape;347;p47"/>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Flask and You</a:t>
            </a:r>
            <a:endParaRPr/>
          </a:p>
        </p:txBody>
      </p:sp>
      <p:sp>
        <p:nvSpPr>
          <p:cNvPr id="348" name="Google Shape;348;p47"/>
          <p:cNvSpPr txBox="1"/>
          <p:nvPr>
            <p:ph idx="1" type="body"/>
          </p:nvPr>
        </p:nvSpPr>
        <p:spPr>
          <a:xfrm>
            <a:off x="311700" y="1228675"/>
            <a:ext cx="3999900" cy="334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SSH back into your server in a terminal window and </a:t>
            </a:r>
            <a:r>
              <a:rPr b="1" lang="en" sz="1200"/>
              <a:t>cd</a:t>
            </a:r>
            <a:r>
              <a:rPr lang="en" sz="1200"/>
              <a:t> into the folder </a:t>
            </a:r>
            <a:r>
              <a:rPr i="1" lang="en" sz="1200"/>
              <a:t>application</a:t>
            </a:r>
            <a:r>
              <a:rPr lang="en" sz="1200"/>
              <a:t> that should be there.</a:t>
            </a:r>
            <a:endParaRPr sz="1200"/>
          </a:p>
          <a:p>
            <a:pPr indent="0" lvl="0" marL="0" rtl="0" algn="l">
              <a:spcBef>
                <a:spcPts val="1600"/>
              </a:spcBef>
              <a:spcAft>
                <a:spcPts val="0"/>
              </a:spcAft>
              <a:buNone/>
            </a:pPr>
            <a:r>
              <a:rPr lang="en" sz="1200"/>
              <a:t>Just like on your local computer, run:</a:t>
            </a:r>
            <a:endParaRPr sz="1200"/>
          </a:p>
          <a:p>
            <a:pPr indent="0" lvl="0" marL="0" rtl="0" algn="l">
              <a:spcBef>
                <a:spcPts val="1600"/>
              </a:spcBef>
              <a:spcAft>
                <a:spcPts val="0"/>
              </a:spcAft>
              <a:buNone/>
            </a:pPr>
            <a:r>
              <a:rPr b="1" lang="en" sz="1200"/>
              <a:t>$</a:t>
            </a:r>
            <a:r>
              <a:rPr lang="en" sz="1200"/>
              <a:t> ./run.py</a:t>
            </a:r>
            <a:endParaRPr sz="1200"/>
          </a:p>
          <a:p>
            <a:pPr indent="0" lvl="0" marL="0" rtl="0" algn="l">
              <a:spcBef>
                <a:spcPts val="1600"/>
              </a:spcBef>
              <a:spcAft>
                <a:spcPts val="0"/>
              </a:spcAft>
              <a:buNone/>
            </a:pPr>
            <a:r>
              <a:rPr lang="en" sz="1200"/>
              <a:t>You should see something like at the right. Now open your browser and go to your server. If your domain isn’t ready yet, you’ll need to use the elastic IP. </a:t>
            </a:r>
            <a:r>
              <a:rPr b="1" lang="en" sz="1200"/>
              <a:t>One important note</a:t>
            </a:r>
            <a:r>
              <a:rPr lang="en" sz="1200"/>
              <a:t>, you’ll need to use port 5000 to access it. It’s the Flask default. The address I used looks like:</a:t>
            </a:r>
            <a:endParaRPr sz="1200"/>
          </a:p>
          <a:p>
            <a:pPr indent="0" lvl="0" marL="0" rtl="0" algn="l">
              <a:spcBef>
                <a:spcPts val="1600"/>
              </a:spcBef>
              <a:spcAft>
                <a:spcPts val="1600"/>
              </a:spcAft>
              <a:buNone/>
            </a:pPr>
            <a:r>
              <a:rPr lang="en" sz="1200"/>
              <a:t>http://52.42.244.161:5000</a:t>
            </a:r>
            <a:endParaRPr sz="1200"/>
          </a:p>
        </p:txBody>
      </p:sp>
      <p:pic>
        <p:nvPicPr>
          <p:cNvPr id="349" name="Google Shape;349;p47"/>
          <p:cNvPicPr preferRelativeResize="0"/>
          <p:nvPr/>
        </p:nvPicPr>
        <p:blipFill>
          <a:blip r:embed="rId3">
            <a:alphaModFix/>
          </a:blip>
          <a:stretch>
            <a:fillRect/>
          </a:stretch>
        </p:blipFill>
        <p:spPr>
          <a:xfrm>
            <a:off x="4495800" y="1093850"/>
            <a:ext cx="4648199" cy="2604725"/>
          </a:xfrm>
          <a:prstGeom prst="rect">
            <a:avLst/>
          </a:prstGeom>
          <a:noFill/>
          <a:ln>
            <a:noFill/>
          </a:ln>
        </p:spPr>
      </p:pic>
      <p:sp>
        <p:nvSpPr>
          <p:cNvPr id="350" name="Google Shape;350;p47"/>
          <p:cNvSpPr/>
          <p:nvPr/>
        </p:nvSpPr>
        <p:spPr>
          <a:xfrm>
            <a:off x="264444" y="2467501"/>
            <a:ext cx="3914700" cy="373500"/>
          </a:xfrm>
          <a:prstGeom prst="rect">
            <a:avLst/>
          </a:prstGeom>
          <a:solidFill>
            <a:srgbClr val="00FDC8">
              <a:alpha val="12690"/>
            </a:srgbClr>
          </a:solidFill>
          <a:ln cap="flat" cmpd="sng" w="9525">
            <a:solidFill>
              <a:srgbClr val="00CBA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4" name="Shape 354"/>
        <p:cNvGrpSpPr/>
        <p:nvPr/>
      </p:nvGrpSpPr>
      <p:grpSpPr>
        <a:xfrm>
          <a:off x="0" y="0"/>
          <a:ext cx="0" cy="0"/>
          <a:chOff x="0" y="0"/>
          <a:chExt cx="0" cy="0"/>
        </a:xfrm>
      </p:grpSpPr>
      <p:sp>
        <p:nvSpPr>
          <p:cNvPr id="355" name="Google Shape;355;p48"/>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Flask and You</a:t>
            </a:r>
            <a:endParaRPr/>
          </a:p>
        </p:txBody>
      </p:sp>
      <p:sp>
        <p:nvSpPr>
          <p:cNvPr id="356" name="Google Shape;356;p48"/>
          <p:cNvSpPr txBox="1"/>
          <p:nvPr>
            <p:ph idx="1" type="body"/>
          </p:nvPr>
        </p:nvSpPr>
        <p:spPr>
          <a:xfrm>
            <a:off x="311700" y="1228675"/>
            <a:ext cx="3999900" cy="334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If everything is running correctly, you should get a page that looks like what you see at the right. It’s a framework to start from. You can replace the frontend with a Bootstrap template or edit it as you see fit. The Flask app, though, has a few important features:</a:t>
            </a:r>
            <a:endParaRPr sz="1200"/>
          </a:p>
          <a:p>
            <a:pPr indent="-304800" lvl="0" marL="457200" rtl="0" algn="l">
              <a:spcBef>
                <a:spcPts val="1600"/>
              </a:spcBef>
              <a:spcAft>
                <a:spcPts val="0"/>
              </a:spcAft>
              <a:buSzPts val="1200"/>
              <a:buAutoNum type="arabicPeriod"/>
            </a:pPr>
            <a:r>
              <a:rPr lang="en" sz="1200"/>
              <a:t>It runs</a:t>
            </a:r>
            <a:endParaRPr sz="1200"/>
          </a:p>
          <a:p>
            <a:pPr indent="-304800" lvl="0" marL="457200" rtl="0" algn="l">
              <a:spcBef>
                <a:spcPts val="0"/>
              </a:spcBef>
              <a:spcAft>
                <a:spcPts val="0"/>
              </a:spcAft>
              <a:buSzPts val="1200"/>
              <a:buAutoNum type="arabicPeriod"/>
            </a:pPr>
            <a:r>
              <a:rPr lang="en" sz="1200"/>
              <a:t>The Flask app directory is organized correctly</a:t>
            </a:r>
            <a:endParaRPr sz="1200"/>
          </a:p>
          <a:p>
            <a:pPr indent="-304800" lvl="0" marL="457200" rtl="0" algn="l">
              <a:spcBef>
                <a:spcPts val="0"/>
              </a:spcBef>
              <a:spcAft>
                <a:spcPts val="0"/>
              </a:spcAft>
              <a:buSzPts val="1200"/>
              <a:buAutoNum type="arabicPeriod"/>
            </a:pPr>
            <a:r>
              <a:rPr lang="en" sz="1200"/>
              <a:t>It takes a query as input, gives it to another page to do processing then outputs the result</a:t>
            </a:r>
            <a:endParaRPr sz="1200"/>
          </a:p>
          <a:p>
            <a:pPr indent="0" lvl="0" marL="0" rtl="0" algn="l">
              <a:spcBef>
                <a:spcPts val="1600"/>
              </a:spcBef>
              <a:spcAft>
                <a:spcPts val="1600"/>
              </a:spcAft>
              <a:buNone/>
            </a:pPr>
            <a:r>
              <a:rPr lang="en" sz="1200"/>
              <a:t>This will help you deal with migrating your own app or starting from scratch.</a:t>
            </a:r>
            <a:endParaRPr sz="1200"/>
          </a:p>
        </p:txBody>
      </p:sp>
      <p:pic>
        <p:nvPicPr>
          <p:cNvPr id="357" name="Google Shape;357;p48"/>
          <p:cNvPicPr preferRelativeResize="0"/>
          <p:nvPr/>
        </p:nvPicPr>
        <p:blipFill>
          <a:blip r:embed="rId3">
            <a:alphaModFix/>
          </a:blip>
          <a:stretch>
            <a:fillRect/>
          </a:stretch>
        </p:blipFill>
        <p:spPr>
          <a:xfrm>
            <a:off x="4581525" y="1093850"/>
            <a:ext cx="4562475" cy="290887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1" name="Shape 361"/>
        <p:cNvGrpSpPr/>
        <p:nvPr/>
      </p:nvGrpSpPr>
      <p:grpSpPr>
        <a:xfrm>
          <a:off x="0" y="0"/>
          <a:ext cx="0" cy="0"/>
          <a:chOff x="0" y="0"/>
          <a:chExt cx="0" cy="0"/>
        </a:xfrm>
      </p:grpSpPr>
      <p:sp>
        <p:nvSpPr>
          <p:cNvPr id="362" name="Google Shape;362;p49"/>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if I want to check my domain?</a:t>
            </a:r>
            <a:endParaRPr/>
          </a:p>
        </p:txBody>
      </p:sp>
      <p:sp>
        <p:nvSpPr>
          <p:cNvPr id="363" name="Google Shape;363;p49"/>
          <p:cNvSpPr txBox="1"/>
          <p:nvPr>
            <p:ph idx="1" type="body"/>
          </p:nvPr>
        </p:nvSpPr>
        <p:spPr>
          <a:xfrm>
            <a:off x="311700" y="1228675"/>
            <a:ext cx="3999900" cy="334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To see if your domain is pointing to the right address and working fine:</a:t>
            </a:r>
            <a:endParaRPr sz="1200"/>
          </a:p>
          <a:p>
            <a:pPr indent="-304800" lvl="0" marL="457200" rtl="0" algn="l">
              <a:spcBef>
                <a:spcPts val="1600"/>
              </a:spcBef>
              <a:spcAft>
                <a:spcPts val="0"/>
              </a:spcAft>
              <a:buSzPts val="1200"/>
              <a:buAutoNum type="arabicPeriod"/>
            </a:pPr>
            <a:r>
              <a:rPr lang="en" sz="1200"/>
              <a:t>Make sure Flask is running in a terminal window that’s connected to your server</a:t>
            </a:r>
            <a:endParaRPr sz="1200"/>
          </a:p>
          <a:p>
            <a:pPr indent="-304800" lvl="0" marL="457200" rtl="0" algn="l">
              <a:spcBef>
                <a:spcPts val="0"/>
              </a:spcBef>
              <a:spcAft>
                <a:spcPts val="0"/>
              </a:spcAft>
              <a:buSzPts val="1200"/>
              <a:buAutoNum type="arabicPeriod"/>
            </a:pPr>
            <a:r>
              <a:rPr lang="en" sz="1200"/>
              <a:t>In your browser, go to your address but add :5000 after it</a:t>
            </a:r>
            <a:endParaRPr sz="1200"/>
          </a:p>
          <a:p>
            <a:pPr indent="-304800" lvl="1" marL="914400" rtl="0" algn="l">
              <a:spcBef>
                <a:spcPts val="0"/>
              </a:spcBef>
              <a:spcAft>
                <a:spcPts val="0"/>
              </a:spcAft>
              <a:buSzPts val="1200"/>
              <a:buAutoNum type="alphaLcPeriod"/>
            </a:pPr>
            <a:r>
              <a:rPr lang="en"/>
              <a:t>For example:</a:t>
            </a:r>
            <a:br>
              <a:rPr lang="en"/>
            </a:br>
            <a:r>
              <a:rPr lang="en" u="sng">
                <a:solidFill>
                  <a:schemeClr val="hlink"/>
                </a:solidFill>
                <a:hlinkClick r:id="rId3"/>
              </a:rPr>
              <a:t>http://mysite.com:5000</a:t>
            </a:r>
            <a:endParaRPr/>
          </a:p>
          <a:p>
            <a:pPr indent="0" lvl="0" marL="0" rtl="0" algn="l">
              <a:spcBef>
                <a:spcPts val="1600"/>
              </a:spcBef>
              <a:spcAft>
                <a:spcPts val="1600"/>
              </a:spcAft>
              <a:buNone/>
            </a:pPr>
            <a:r>
              <a:rPr lang="en" sz="1200"/>
              <a:t>If your domain is pointed correctly, you should see the exact same thing as when you typed in the ip address</a:t>
            </a:r>
            <a:endParaRPr sz="1200"/>
          </a:p>
        </p:txBody>
      </p:sp>
      <p:pic>
        <p:nvPicPr>
          <p:cNvPr id="364" name="Google Shape;364;p49"/>
          <p:cNvPicPr preferRelativeResize="0"/>
          <p:nvPr/>
        </p:nvPicPr>
        <p:blipFill>
          <a:blip r:embed="rId4">
            <a:alphaModFix/>
          </a:blip>
          <a:stretch>
            <a:fillRect/>
          </a:stretch>
        </p:blipFill>
        <p:spPr>
          <a:xfrm>
            <a:off x="4581525" y="1093850"/>
            <a:ext cx="4562475" cy="290887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8" name="Shape 368"/>
        <p:cNvGrpSpPr/>
        <p:nvPr/>
      </p:nvGrpSpPr>
      <p:grpSpPr>
        <a:xfrm>
          <a:off x="0" y="0"/>
          <a:ext cx="0" cy="0"/>
          <a:chOff x="0" y="0"/>
          <a:chExt cx="0" cy="0"/>
        </a:xfrm>
      </p:grpSpPr>
      <p:sp>
        <p:nvSpPr>
          <p:cNvPr id="369" name="Google Shape;369;p50"/>
          <p:cNvSpPr txBox="1"/>
          <p:nvPr>
            <p:ph type="title"/>
          </p:nvPr>
        </p:nvSpPr>
        <p:spPr>
          <a:xfrm>
            <a:off x="2802750" y="802500"/>
            <a:ext cx="3538500" cy="35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It’s not pronounced N-Jinx*</a:t>
            </a:r>
            <a:endParaRPr/>
          </a:p>
        </p:txBody>
      </p:sp>
      <p:sp>
        <p:nvSpPr>
          <p:cNvPr id="370" name="Google Shape;370;p50"/>
          <p:cNvSpPr txBox="1"/>
          <p:nvPr>
            <p:ph idx="4294967295" type="body"/>
          </p:nvPr>
        </p:nvSpPr>
        <p:spPr>
          <a:xfrm>
            <a:off x="311700" y="4734000"/>
            <a:ext cx="8698800" cy="4095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lang="en" sz="1200">
                <a:solidFill>
                  <a:srgbClr val="00CBA0"/>
                </a:solidFill>
              </a:rPr>
              <a:t>*It’s pronounced “Engine X”</a:t>
            </a:r>
            <a:endParaRPr sz="1200">
              <a:solidFill>
                <a:srgbClr val="00CBA0"/>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4" name="Shape 374"/>
        <p:cNvGrpSpPr/>
        <p:nvPr/>
      </p:nvGrpSpPr>
      <p:grpSpPr>
        <a:xfrm>
          <a:off x="0" y="0"/>
          <a:ext cx="0" cy="0"/>
          <a:chOff x="0" y="0"/>
          <a:chExt cx="0" cy="0"/>
        </a:xfrm>
      </p:grpSpPr>
      <p:sp>
        <p:nvSpPr>
          <p:cNvPr id="375" name="Google Shape;375;p51"/>
          <p:cNvSpPr txBox="1"/>
          <p:nvPr>
            <p:ph idx="1" type="body"/>
          </p:nvPr>
        </p:nvSpPr>
        <p:spPr>
          <a:xfrm>
            <a:off x="311700" y="1228675"/>
            <a:ext cx="3999900" cy="334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Now that our site is up and running with Flask’s lightweight debug server, we’re gonna get the real server stuff up and running. NGINX is going to be our focus right now.</a:t>
            </a:r>
            <a:endParaRPr/>
          </a:p>
          <a:p>
            <a:pPr indent="0" lvl="0" marL="0" rtl="0" algn="l">
              <a:spcBef>
                <a:spcPts val="1600"/>
              </a:spcBef>
              <a:spcAft>
                <a:spcPts val="0"/>
              </a:spcAft>
              <a:buNone/>
            </a:pPr>
            <a:r>
              <a:rPr lang="en"/>
              <a:t>Let’s start by making sure NGINX is running. Run:</a:t>
            </a:r>
            <a:endParaRPr/>
          </a:p>
          <a:p>
            <a:pPr indent="0" lvl="0" marL="0" rtl="0" algn="l">
              <a:spcBef>
                <a:spcPts val="1600"/>
              </a:spcBef>
              <a:spcAft>
                <a:spcPts val="0"/>
              </a:spcAft>
              <a:buNone/>
            </a:pPr>
            <a:r>
              <a:rPr b="1" lang="en"/>
              <a:t>$</a:t>
            </a:r>
            <a:r>
              <a:rPr lang="en"/>
              <a:t> sudo /etc/init.d/nginx start</a:t>
            </a:r>
            <a:endParaRPr/>
          </a:p>
          <a:p>
            <a:pPr indent="0" lvl="0" marL="0" rtl="0" algn="l">
              <a:spcBef>
                <a:spcPts val="1600"/>
              </a:spcBef>
              <a:spcAft>
                <a:spcPts val="1600"/>
              </a:spcAft>
              <a:buNone/>
            </a:pPr>
            <a:r>
              <a:rPr lang="en"/>
              <a:t>If it’s already running, no big deal.</a:t>
            </a:r>
            <a:endParaRPr/>
          </a:p>
        </p:txBody>
      </p:sp>
      <p:sp>
        <p:nvSpPr>
          <p:cNvPr id="376" name="Google Shape;376;p51"/>
          <p:cNvSpPr txBox="1"/>
          <p:nvPr>
            <p:ph idx="2" type="body"/>
          </p:nvPr>
        </p:nvSpPr>
        <p:spPr>
          <a:xfrm>
            <a:off x="4832400" y="1228675"/>
            <a:ext cx="3999900" cy="334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u="sng"/>
              <a:t>Note</a:t>
            </a:r>
            <a:endParaRPr b="1" u="sng"/>
          </a:p>
          <a:p>
            <a:pPr indent="0" lvl="0" marL="0" rtl="0" algn="l">
              <a:spcBef>
                <a:spcPts val="1600"/>
              </a:spcBef>
              <a:spcAft>
                <a:spcPts val="0"/>
              </a:spcAft>
              <a:buNone/>
            </a:pPr>
            <a:r>
              <a:rPr lang="en"/>
              <a:t>NGINX has two critical folders that contain the configuration files for your website or websites:</a:t>
            </a:r>
            <a:endParaRPr/>
          </a:p>
          <a:p>
            <a:pPr indent="-304800" lvl="0" marL="457200" rtl="0" algn="l">
              <a:spcBef>
                <a:spcPts val="1600"/>
              </a:spcBef>
              <a:spcAft>
                <a:spcPts val="0"/>
              </a:spcAft>
              <a:buSzPts val="1200"/>
              <a:buChar char="●"/>
            </a:pPr>
            <a:r>
              <a:rPr lang="en"/>
              <a:t>/etc/nginx/sites-available/</a:t>
            </a:r>
            <a:endParaRPr/>
          </a:p>
          <a:p>
            <a:pPr indent="-304800" lvl="0" marL="457200" rtl="0" algn="l">
              <a:spcBef>
                <a:spcPts val="0"/>
              </a:spcBef>
              <a:spcAft>
                <a:spcPts val="0"/>
              </a:spcAft>
              <a:buSzPts val="1200"/>
              <a:buChar char="●"/>
            </a:pPr>
            <a:r>
              <a:rPr lang="en"/>
              <a:t>/etc/nginx/sites-enabled/</a:t>
            </a:r>
            <a:endParaRPr/>
          </a:p>
          <a:p>
            <a:pPr indent="0" lvl="0" marL="0" rtl="0" algn="l">
              <a:spcBef>
                <a:spcPts val="1600"/>
              </a:spcBef>
              <a:spcAft>
                <a:spcPts val="0"/>
              </a:spcAft>
              <a:buNone/>
            </a:pPr>
            <a:r>
              <a:rPr b="1" lang="en"/>
              <a:t>sites-available</a:t>
            </a:r>
            <a:r>
              <a:rPr lang="en"/>
              <a:t> holds the config files of all sites that are present on the server</a:t>
            </a:r>
            <a:endParaRPr/>
          </a:p>
          <a:p>
            <a:pPr indent="0" lvl="0" marL="0" rtl="0" algn="l">
              <a:spcBef>
                <a:spcPts val="1600"/>
              </a:spcBef>
              <a:spcAft>
                <a:spcPts val="1600"/>
              </a:spcAft>
              <a:buNone/>
            </a:pPr>
            <a:r>
              <a:rPr b="1" lang="en"/>
              <a:t>sites-enabled</a:t>
            </a:r>
            <a:r>
              <a:rPr lang="en"/>
              <a:t> holds </a:t>
            </a:r>
            <a:r>
              <a:rPr i="1" lang="en"/>
              <a:t>soft links</a:t>
            </a:r>
            <a:r>
              <a:rPr lang="en"/>
              <a:t> (I’ll explain later) to the sites that are actually active and accessible.</a:t>
            </a:r>
            <a:endParaRPr/>
          </a:p>
        </p:txBody>
      </p:sp>
      <p:sp>
        <p:nvSpPr>
          <p:cNvPr id="377" name="Google Shape;377;p51"/>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Whadabout NGINX?</a:t>
            </a:r>
            <a:endParaRPr/>
          </a:p>
        </p:txBody>
      </p:sp>
      <p:sp>
        <p:nvSpPr>
          <p:cNvPr id="378" name="Google Shape;378;p51"/>
          <p:cNvSpPr/>
          <p:nvPr/>
        </p:nvSpPr>
        <p:spPr>
          <a:xfrm>
            <a:off x="311700" y="3195312"/>
            <a:ext cx="3999900" cy="336600"/>
          </a:xfrm>
          <a:prstGeom prst="rect">
            <a:avLst/>
          </a:prstGeom>
          <a:solidFill>
            <a:srgbClr val="00FDC8">
              <a:alpha val="12690"/>
            </a:srgbClr>
          </a:solidFill>
          <a:ln cap="flat" cmpd="sng" w="9525">
            <a:solidFill>
              <a:srgbClr val="00CBA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 name="Shape 87"/>
        <p:cNvGrpSpPr/>
        <p:nvPr/>
      </p:nvGrpSpPr>
      <p:grpSpPr>
        <a:xfrm>
          <a:off x="0" y="0"/>
          <a:ext cx="0" cy="0"/>
          <a:chOff x="0" y="0"/>
          <a:chExt cx="0" cy="0"/>
        </a:xfrm>
      </p:grpSpPr>
      <p:sp>
        <p:nvSpPr>
          <p:cNvPr id="88" name="Google Shape;88;p16"/>
          <p:cNvSpPr/>
          <p:nvPr/>
        </p:nvSpPr>
        <p:spPr>
          <a:xfrm>
            <a:off x="5956875" y="1359650"/>
            <a:ext cx="2257500" cy="3172500"/>
          </a:xfrm>
          <a:prstGeom prst="rect">
            <a:avLst/>
          </a:prstGeom>
          <a:solidFill>
            <a:schemeClr val="dk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Source Code Pro"/>
                <a:ea typeface="Source Code Pro"/>
                <a:cs typeface="Source Code Pro"/>
                <a:sym typeface="Source Code Pro"/>
              </a:rPr>
              <a:t>NGINX + Gunicorn</a:t>
            </a:r>
            <a:endParaRPr b="1">
              <a:latin typeface="Source Code Pro"/>
              <a:ea typeface="Source Code Pro"/>
              <a:cs typeface="Source Code Pro"/>
              <a:sym typeface="Source Code Pro"/>
            </a:endParaRPr>
          </a:p>
          <a:p>
            <a:pPr indent="0" lvl="0" marL="0" rtl="0" algn="l">
              <a:spcBef>
                <a:spcPts val="0"/>
              </a:spcBef>
              <a:spcAft>
                <a:spcPts val="0"/>
              </a:spcAft>
              <a:buNone/>
            </a:pPr>
            <a:r>
              <a:rPr i="1" lang="en" sz="1100" u="sng">
                <a:latin typeface="Source Code Pro"/>
                <a:ea typeface="Source Code Pro"/>
                <a:cs typeface="Source Code Pro"/>
                <a:sym typeface="Source Code Pro"/>
              </a:rPr>
              <a:t>Server processes</a:t>
            </a:r>
            <a:endParaRPr i="1" sz="1100" u="sng">
              <a:latin typeface="Source Code Pro"/>
              <a:ea typeface="Source Code Pro"/>
              <a:cs typeface="Source Code Pro"/>
              <a:sym typeface="Source Code Pro"/>
            </a:endParaRPr>
          </a:p>
          <a:p>
            <a:pPr indent="-298450" lvl="0" marL="457200" rtl="0" algn="l">
              <a:spcBef>
                <a:spcPts val="0"/>
              </a:spcBef>
              <a:spcAft>
                <a:spcPts val="0"/>
              </a:spcAft>
              <a:buSzPts val="1100"/>
              <a:buFont typeface="Source Code Pro"/>
              <a:buChar char="●"/>
            </a:pPr>
            <a:r>
              <a:rPr lang="en" sz="1100">
                <a:latin typeface="Source Code Pro"/>
                <a:ea typeface="Source Code Pro"/>
                <a:cs typeface="Source Code Pro"/>
                <a:sym typeface="Source Code Pro"/>
              </a:rPr>
              <a:t>NGINX is an interface to deal with all incoming requests to your server</a:t>
            </a:r>
            <a:endParaRPr sz="1100">
              <a:latin typeface="Source Code Pro"/>
              <a:ea typeface="Source Code Pro"/>
              <a:cs typeface="Source Code Pro"/>
              <a:sym typeface="Source Code Pro"/>
            </a:endParaRPr>
          </a:p>
          <a:p>
            <a:pPr indent="-298450" lvl="0" marL="457200" rtl="0" algn="l">
              <a:spcBef>
                <a:spcPts val="0"/>
              </a:spcBef>
              <a:spcAft>
                <a:spcPts val="0"/>
              </a:spcAft>
              <a:buSzPts val="1100"/>
              <a:buFont typeface="Source Code Pro"/>
              <a:buChar char="●"/>
            </a:pPr>
            <a:r>
              <a:rPr lang="en" sz="1100">
                <a:latin typeface="Source Code Pro"/>
                <a:ea typeface="Source Code Pro"/>
                <a:cs typeface="Source Code Pro"/>
                <a:sym typeface="Source Code Pro"/>
              </a:rPr>
              <a:t>Gunicorn is the interface to take </a:t>
            </a:r>
            <a:r>
              <a:rPr lang="en" sz="1100" u="sng">
                <a:latin typeface="Source Code Pro"/>
                <a:ea typeface="Source Code Pro"/>
                <a:cs typeface="Source Code Pro"/>
                <a:sym typeface="Source Code Pro"/>
              </a:rPr>
              <a:t>that</a:t>
            </a:r>
            <a:r>
              <a:rPr lang="en" sz="1100">
                <a:latin typeface="Source Code Pro"/>
                <a:ea typeface="Source Code Pro"/>
                <a:cs typeface="Source Code Pro"/>
                <a:sym typeface="Source Code Pro"/>
              </a:rPr>
              <a:t> request and send it to your Flask application</a:t>
            </a:r>
            <a:endParaRPr sz="1100">
              <a:latin typeface="Source Code Pro"/>
              <a:ea typeface="Source Code Pro"/>
              <a:cs typeface="Source Code Pro"/>
              <a:sym typeface="Source Code Pro"/>
            </a:endParaRPr>
          </a:p>
          <a:p>
            <a:pPr indent="-298450" lvl="0" marL="457200" rtl="0" algn="l">
              <a:spcBef>
                <a:spcPts val="0"/>
              </a:spcBef>
              <a:spcAft>
                <a:spcPts val="0"/>
              </a:spcAft>
              <a:buSzPts val="1100"/>
              <a:buFont typeface="Source Code Pro"/>
              <a:buChar char="●"/>
            </a:pPr>
            <a:r>
              <a:rPr lang="en" sz="1100">
                <a:latin typeface="Source Code Pro"/>
                <a:ea typeface="Source Code Pro"/>
                <a:cs typeface="Source Code Pro"/>
                <a:sym typeface="Source Code Pro"/>
              </a:rPr>
              <a:t>Both pieces are required</a:t>
            </a:r>
            <a:endParaRPr sz="1100">
              <a:latin typeface="Source Code Pro"/>
              <a:ea typeface="Source Code Pro"/>
              <a:cs typeface="Source Code Pro"/>
              <a:sym typeface="Source Code Pro"/>
            </a:endParaRPr>
          </a:p>
        </p:txBody>
      </p:sp>
      <p:sp>
        <p:nvSpPr>
          <p:cNvPr id="89" name="Google Shape;89;p16"/>
          <p:cNvSpPr/>
          <p:nvPr/>
        </p:nvSpPr>
        <p:spPr>
          <a:xfrm>
            <a:off x="3335625" y="1359650"/>
            <a:ext cx="2257500" cy="3172500"/>
          </a:xfrm>
          <a:prstGeom prst="rect">
            <a:avLst/>
          </a:prstGeom>
          <a:solidFill>
            <a:schemeClr val="dk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Source Code Pro"/>
                <a:ea typeface="Source Code Pro"/>
                <a:cs typeface="Source Code Pro"/>
                <a:sym typeface="Source Code Pro"/>
              </a:rPr>
              <a:t>Amazon Web Services</a:t>
            </a:r>
            <a:endParaRPr b="1">
              <a:latin typeface="Source Code Pro"/>
              <a:ea typeface="Source Code Pro"/>
              <a:cs typeface="Source Code Pro"/>
              <a:sym typeface="Source Code Pro"/>
            </a:endParaRPr>
          </a:p>
          <a:p>
            <a:pPr indent="0" lvl="0" marL="0" rtl="0" algn="l">
              <a:spcBef>
                <a:spcPts val="0"/>
              </a:spcBef>
              <a:spcAft>
                <a:spcPts val="0"/>
              </a:spcAft>
              <a:buNone/>
            </a:pPr>
            <a:r>
              <a:rPr i="1" lang="en" sz="1100" u="sng">
                <a:latin typeface="Source Code Pro"/>
                <a:ea typeface="Source Code Pro"/>
                <a:cs typeface="Source Code Pro"/>
                <a:sym typeface="Source Code Pro"/>
              </a:rPr>
              <a:t>Web server</a:t>
            </a:r>
            <a:endParaRPr i="1" sz="1100" u="sng">
              <a:latin typeface="Source Code Pro"/>
              <a:ea typeface="Source Code Pro"/>
              <a:cs typeface="Source Code Pro"/>
              <a:sym typeface="Source Code Pro"/>
            </a:endParaRPr>
          </a:p>
          <a:p>
            <a:pPr indent="-298450" lvl="0" marL="457200" rtl="0" algn="l">
              <a:spcBef>
                <a:spcPts val="0"/>
              </a:spcBef>
              <a:spcAft>
                <a:spcPts val="0"/>
              </a:spcAft>
              <a:buSzPts val="1100"/>
              <a:buFont typeface="Source Code Pro"/>
              <a:buChar char="●"/>
            </a:pPr>
            <a:r>
              <a:rPr lang="en" sz="1100">
                <a:latin typeface="Source Code Pro"/>
                <a:ea typeface="Source Code Pro"/>
                <a:cs typeface="Source Code Pro"/>
                <a:sym typeface="Source Code Pro"/>
              </a:rPr>
              <a:t>Where your application is stored</a:t>
            </a:r>
            <a:endParaRPr sz="1100">
              <a:latin typeface="Source Code Pro"/>
              <a:ea typeface="Source Code Pro"/>
              <a:cs typeface="Source Code Pro"/>
              <a:sym typeface="Source Code Pro"/>
            </a:endParaRPr>
          </a:p>
          <a:p>
            <a:pPr indent="-298450" lvl="0" marL="457200" rtl="0" algn="l">
              <a:spcBef>
                <a:spcPts val="0"/>
              </a:spcBef>
              <a:spcAft>
                <a:spcPts val="0"/>
              </a:spcAft>
              <a:buSzPts val="1100"/>
              <a:buFont typeface="Source Code Pro"/>
              <a:buChar char="●"/>
            </a:pPr>
            <a:r>
              <a:rPr lang="en" sz="1100">
                <a:latin typeface="Source Code Pro"/>
                <a:ea typeface="Source Code Pro"/>
                <a:cs typeface="Source Code Pro"/>
                <a:sym typeface="Source Code Pro"/>
              </a:rPr>
              <a:t>There’s a portion of a computer (with a hard drive) somewhere in their server farm with space you own and control</a:t>
            </a:r>
            <a:endParaRPr sz="1100">
              <a:latin typeface="Source Code Pro"/>
              <a:ea typeface="Source Code Pro"/>
              <a:cs typeface="Source Code Pro"/>
              <a:sym typeface="Source Code Pro"/>
            </a:endParaRPr>
          </a:p>
          <a:p>
            <a:pPr indent="-298450" lvl="0" marL="457200" rtl="0" algn="l">
              <a:spcBef>
                <a:spcPts val="0"/>
              </a:spcBef>
              <a:spcAft>
                <a:spcPts val="0"/>
              </a:spcAft>
              <a:buSzPts val="1100"/>
              <a:buFont typeface="Source Code Pro"/>
              <a:buChar char="●"/>
            </a:pPr>
            <a:r>
              <a:rPr lang="en" sz="1100">
                <a:latin typeface="Source Code Pro"/>
                <a:ea typeface="Source Code Pro"/>
                <a:cs typeface="Source Code Pro"/>
                <a:sym typeface="Source Code Pro"/>
              </a:rPr>
              <a:t>It receives the request and figures out what to do with it</a:t>
            </a:r>
            <a:endParaRPr sz="1100">
              <a:latin typeface="Source Code Pro"/>
              <a:ea typeface="Source Code Pro"/>
              <a:cs typeface="Source Code Pro"/>
              <a:sym typeface="Source Code Pro"/>
            </a:endParaRPr>
          </a:p>
        </p:txBody>
      </p:sp>
      <p:sp>
        <p:nvSpPr>
          <p:cNvPr id="90" name="Google Shape;90;p16"/>
          <p:cNvSpPr txBox="1"/>
          <p:nvPr>
            <p:ph type="title"/>
          </p:nvPr>
        </p:nvSpPr>
        <p:spPr>
          <a:xfrm>
            <a:off x="304800" y="309350"/>
            <a:ext cx="8537700" cy="748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WTF is the Magic?</a:t>
            </a:r>
            <a:endParaRPr/>
          </a:p>
        </p:txBody>
      </p:sp>
      <p:sp>
        <p:nvSpPr>
          <p:cNvPr id="91" name="Google Shape;91;p16"/>
          <p:cNvSpPr/>
          <p:nvPr/>
        </p:nvSpPr>
        <p:spPr>
          <a:xfrm>
            <a:off x="714375" y="1359650"/>
            <a:ext cx="2257500" cy="3172500"/>
          </a:xfrm>
          <a:prstGeom prst="rect">
            <a:avLst/>
          </a:prstGeom>
          <a:solidFill>
            <a:schemeClr val="dk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Source Code Pro"/>
                <a:ea typeface="Source Code Pro"/>
                <a:cs typeface="Source Code Pro"/>
                <a:sym typeface="Source Code Pro"/>
              </a:rPr>
              <a:t>Namecheap</a:t>
            </a:r>
            <a:endParaRPr b="1">
              <a:latin typeface="Source Code Pro"/>
              <a:ea typeface="Source Code Pro"/>
              <a:cs typeface="Source Code Pro"/>
              <a:sym typeface="Source Code Pro"/>
            </a:endParaRPr>
          </a:p>
          <a:p>
            <a:pPr indent="0" lvl="0" marL="0" rtl="0" algn="l">
              <a:spcBef>
                <a:spcPts val="0"/>
              </a:spcBef>
              <a:spcAft>
                <a:spcPts val="0"/>
              </a:spcAft>
              <a:buNone/>
            </a:pPr>
            <a:r>
              <a:rPr i="1" lang="en" sz="1100" u="sng">
                <a:latin typeface="Source Code Pro"/>
                <a:ea typeface="Source Code Pro"/>
                <a:cs typeface="Source Code Pro"/>
                <a:sym typeface="Source Code Pro"/>
              </a:rPr>
              <a:t>Domain registrar</a:t>
            </a:r>
            <a:endParaRPr i="1" sz="1100" u="sng">
              <a:latin typeface="Source Code Pro"/>
              <a:ea typeface="Source Code Pro"/>
              <a:cs typeface="Source Code Pro"/>
              <a:sym typeface="Source Code Pro"/>
            </a:endParaRPr>
          </a:p>
          <a:p>
            <a:pPr indent="-298450" lvl="0" marL="457200" rtl="0" algn="l">
              <a:spcBef>
                <a:spcPts val="0"/>
              </a:spcBef>
              <a:spcAft>
                <a:spcPts val="0"/>
              </a:spcAft>
              <a:buSzPts val="1100"/>
              <a:buFont typeface="Source Code Pro"/>
              <a:buChar char="●"/>
            </a:pPr>
            <a:r>
              <a:rPr lang="en" sz="1100">
                <a:latin typeface="Source Code Pro"/>
                <a:ea typeface="Source Code Pro"/>
                <a:cs typeface="Source Code Pro"/>
                <a:sym typeface="Source Code Pro"/>
              </a:rPr>
              <a:t>First point of contact to your site</a:t>
            </a:r>
            <a:endParaRPr sz="1100">
              <a:latin typeface="Source Code Pro"/>
              <a:ea typeface="Source Code Pro"/>
              <a:cs typeface="Source Code Pro"/>
              <a:sym typeface="Source Code Pro"/>
            </a:endParaRPr>
          </a:p>
          <a:p>
            <a:pPr indent="-298450" lvl="0" marL="457200" rtl="0" algn="l">
              <a:spcBef>
                <a:spcPts val="0"/>
              </a:spcBef>
              <a:spcAft>
                <a:spcPts val="0"/>
              </a:spcAft>
              <a:buSzPts val="1100"/>
              <a:buFont typeface="Source Code Pro"/>
              <a:buChar char="●"/>
            </a:pPr>
            <a:r>
              <a:rPr lang="en" sz="1100">
                <a:latin typeface="Source Code Pro"/>
                <a:ea typeface="Source Code Pro"/>
                <a:cs typeface="Source Code Pro"/>
                <a:sym typeface="Source Code Pro"/>
              </a:rPr>
              <a:t>Controls the domain name</a:t>
            </a:r>
            <a:endParaRPr sz="1100">
              <a:latin typeface="Source Code Pro"/>
              <a:ea typeface="Source Code Pro"/>
              <a:cs typeface="Source Code Pro"/>
              <a:sym typeface="Source Code Pro"/>
            </a:endParaRPr>
          </a:p>
          <a:p>
            <a:pPr indent="-298450" lvl="0" marL="457200" rtl="0" algn="l">
              <a:spcBef>
                <a:spcPts val="0"/>
              </a:spcBef>
              <a:spcAft>
                <a:spcPts val="0"/>
              </a:spcAft>
              <a:buSzPts val="1100"/>
              <a:buFont typeface="Source Code Pro"/>
              <a:buChar char="●"/>
            </a:pPr>
            <a:r>
              <a:rPr lang="en" sz="1100">
                <a:latin typeface="Source Code Pro"/>
                <a:ea typeface="Source Code Pro"/>
                <a:cs typeface="Source Code Pro"/>
                <a:sym typeface="Source Code Pro"/>
              </a:rPr>
              <a:t>Translate the domain name to an IP address by talking to a domain name server (DNS)</a:t>
            </a:r>
            <a:endParaRPr sz="1100">
              <a:latin typeface="Source Code Pro"/>
              <a:ea typeface="Source Code Pro"/>
              <a:cs typeface="Source Code Pro"/>
              <a:sym typeface="Source Code Pro"/>
            </a:endParaRPr>
          </a:p>
          <a:p>
            <a:pPr indent="-298450" lvl="0" marL="457200" rtl="0" algn="l">
              <a:spcBef>
                <a:spcPts val="0"/>
              </a:spcBef>
              <a:spcAft>
                <a:spcPts val="0"/>
              </a:spcAft>
              <a:buSzPts val="1100"/>
              <a:buFont typeface="Source Code Pro"/>
              <a:buChar char="●"/>
            </a:pPr>
            <a:r>
              <a:rPr lang="en" sz="1100">
                <a:latin typeface="Source Code Pro"/>
                <a:ea typeface="Source Code Pro"/>
                <a:cs typeface="Source Code Pro"/>
                <a:sym typeface="Source Code Pro"/>
              </a:rPr>
              <a:t>Pushes the request along to the right address</a:t>
            </a:r>
            <a:endParaRPr sz="1100">
              <a:latin typeface="Source Code Pro"/>
              <a:ea typeface="Source Code Pro"/>
              <a:cs typeface="Source Code Pro"/>
              <a:sym typeface="Source Code Pro"/>
            </a:endParaRPr>
          </a:p>
        </p:txBody>
      </p:sp>
      <p:sp>
        <p:nvSpPr>
          <p:cNvPr id="92" name="Google Shape;92;p16"/>
          <p:cNvSpPr txBox="1"/>
          <p:nvPr/>
        </p:nvSpPr>
        <p:spPr>
          <a:xfrm rot="-5400000">
            <a:off x="-518775" y="3366750"/>
            <a:ext cx="1435800" cy="303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accent4"/>
                </a:solidFill>
                <a:latin typeface="Source Code Pro"/>
                <a:ea typeface="Source Code Pro"/>
                <a:cs typeface="Source Code Pro"/>
                <a:sym typeface="Source Code Pro"/>
              </a:rPr>
              <a:t>The </a:t>
            </a:r>
            <a:r>
              <a:rPr b="1" lang="en" sz="1200">
                <a:solidFill>
                  <a:schemeClr val="accent4"/>
                </a:solidFill>
                <a:latin typeface="Source Code Pro"/>
                <a:ea typeface="Source Code Pro"/>
                <a:cs typeface="Source Code Pro"/>
                <a:sym typeface="Source Code Pro"/>
              </a:rPr>
              <a:t>Request</a:t>
            </a:r>
            <a:endParaRPr b="1" sz="1200">
              <a:solidFill>
                <a:schemeClr val="accent4"/>
              </a:solidFill>
              <a:latin typeface="Source Code Pro"/>
              <a:ea typeface="Source Code Pro"/>
              <a:cs typeface="Source Code Pro"/>
              <a:sym typeface="Source Code Pro"/>
            </a:endParaRPr>
          </a:p>
        </p:txBody>
      </p:sp>
      <p:cxnSp>
        <p:nvCxnSpPr>
          <p:cNvPr id="93" name="Google Shape;93;p16"/>
          <p:cNvCxnSpPr>
            <a:stCxn id="92" idx="2"/>
          </p:cNvCxnSpPr>
          <p:nvPr/>
        </p:nvCxnSpPr>
        <p:spPr>
          <a:xfrm>
            <a:off x="350625" y="3518250"/>
            <a:ext cx="363900" cy="0"/>
          </a:xfrm>
          <a:prstGeom prst="straightConnector1">
            <a:avLst/>
          </a:prstGeom>
          <a:noFill/>
          <a:ln cap="flat" cmpd="sng" w="28575">
            <a:solidFill>
              <a:schemeClr val="accent4"/>
            </a:solidFill>
            <a:prstDash val="solid"/>
            <a:round/>
            <a:headEnd len="med" w="med" type="none"/>
            <a:tailEnd len="med" w="med" type="triangle"/>
          </a:ln>
        </p:spPr>
      </p:cxnSp>
      <p:cxnSp>
        <p:nvCxnSpPr>
          <p:cNvPr id="94" name="Google Shape;94;p16"/>
          <p:cNvCxnSpPr/>
          <p:nvPr/>
        </p:nvCxnSpPr>
        <p:spPr>
          <a:xfrm>
            <a:off x="2971875" y="3518250"/>
            <a:ext cx="363900" cy="0"/>
          </a:xfrm>
          <a:prstGeom prst="straightConnector1">
            <a:avLst/>
          </a:prstGeom>
          <a:noFill/>
          <a:ln cap="flat" cmpd="sng" w="28575">
            <a:solidFill>
              <a:schemeClr val="accent4"/>
            </a:solidFill>
            <a:prstDash val="solid"/>
            <a:round/>
            <a:headEnd len="med" w="med" type="none"/>
            <a:tailEnd len="med" w="med" type="triangle"/>
          </a:ln>
        </p:spPr>
      </p:cxnSp>
      <p:cxnSp>
        <p:nvCxnSpPr>
          <p:cNvPr id="95" name="Google Shape;95;p16"/>
          <p:cNvCxnSpPr/>
          <p:nvPr/>
        </p:nvCxnSpPr>
        <p:spPr>
          <a:xfrm>
            <a:off x="5593125" y="3518250"/>
            <a:ext cx="363900" cy="0"/>
          </a:xfrm>
          <a:prstGeom prst="straightConnector1">
            <a:avLst/>
          </a:prstGeom>
          <a:noFill/>
          <a:ln cap="flat" cmpd="sng" w="28575">
            <a:solidFill>
              <a:schemeClr val="accent4"/>
            </a:solidFill>
            <a:prstDash val="solid"/>
            <a:round/>
            <a:headEnd len="med" w="med" type="none"/>
            <a:tailEnd len="med" w="med" type="triangle"/>
          </a:ln>
        </p:spPr>
      </p:cxnSp>
      <p:cxnSp>
        <p:nvCxnSpPr>
          <p:cNvPr id="96" name="Google Shape;96;p16"/>
          <p:cNvCxnSpPr/>
          <p:nvPr/>
        </p:nvCxnSpPr>
        <p:spPr>
          <a:xfrm>
            <a:off x="8214225" y="3518250"/>
            <a:ext cx="363900" cy="0"/>
          </a:xfrm>
          <a:prstGeom prst="straightConnector1">
            <a:avLst/>
          </a:prstGeom>
          <a:noFill/>
          <a:ln cap="flat" cmpd="sng" w="28575">
            <a:solidFill>
              <a:schemeClr val="accent4"/>
            </a:solidFill>
            <a:prstDash val="solid"/>
            <a:round/>
            <a:headEnd len="med" w="med" type="none"/>
            <a:tailEnd len="med" w="med" type="triangle"/>
          </a:ln>
        </p:spPr>
      </p:cxnSp>
      <p:sp>
        <p:nvSpPr>
          <p:cNvPr id="97" name="Google Shape;97;p16"/>
          <p:cNvSpPr txBox="1"/>
          <p:nvPr/>
        </p:nvSpPr>
        <p:spPr>
          <a:xfrm rot="-5400000">
            <a:off x="7659225" y="2680875"/>
            <a:ext cx="2140800" cy="3030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accent1"/>
                </a:solidFill>
                <a:latin typeface="Source Code Pro"/>
                <a:ea typeface="Source Code Pro"/>
                <a:cs typeface="Source Code Pro"/>
                <a:sym typeface="Source Code Pro"/>
              </a:rPr>
              <a:t>Your Application</a:t>
            </a:r>
            <a:endParaRPr b="1" sz="1200">
              <a:solidFill>
                <a:schemeClr val="accent1"/>
              </a:solidFill>
              <a:latin typeface="Source Code Pro"/>
              <a:ea typeface="Source Code Pro"/>
              <a:cs typeface="Source Code Pro"/>
              <a:sym typeface="Source Code Pro"/>
            </a:endParaRPr>
          </a:p>
        </p:txBody>
      </p:sp>
      <p:sp>
        <p:nvSpPr>
          <p:cNvPr id="98" name="Google Shape;98;p16"/>
          <p:cNvSpPr txBox="1"/>
          <p:nvPr/>
        </p:nvSpPr>
        <p:spPr>
          <a:xfrm rot="-5400000">
            <a:off x="-518775" y="1880850"/>
            <a:ext cx="1435800" cy="303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accent5"/>
                </a:solidFill>
                <a:latin typeface="Source Code Pro"/>
                <a:ea typeface="Source Code Pro"/>
                <a:cs typeface="Source Code Pro"/>
                <a:sym typeface="Source Code Pro"/>
              </a:rPr>
              <a:t>The Response</a:t>
            </a:r>
            <a:endParaRPr b="1" sz="1200">
              <a:solidFill>
                <a:schemeClr val="accent5"/>
              </a:solidFill>
              <a:latin typeface="Source Code Pro"/>
              <a:ea typeface="Source Code Pro"/>
              <a:cs typeface="Source Code Pro"/>
              <a:sym typeface="Source Code Pro"/>
            </a:endParaRPr>
          </a:p>
        </p:txBody>
      </p:sp>
      <p:cxnSp>
        <p:nvCxnSpPr>
          <p:cNvPr id="99" name="Google Shape;99;p16"/>
          <p:cNvCxnSpPr>
            <a:stCxn id="98" idx="2"/>
          </p:cNvCxnSpPr>
          <p:nvPr/>
        </p:nvCxnSpPr>
        <p:spPr>
          <a:xfrm>
            <a:off x="350625" y="2032350"/>
            <a:ext cx="363900" cy="0"/>
          </a:xfrm>
          <a:prstGeom prst="straightConnector1">
            <a:avLst/>
          </a:prstGeom>
          <a:noFill/>
          <a:ln cap="flat" cmpd="sng" w="28575">
            <a:solidFill>
              <a:schemeClr val="accent5"/>
            </a:solidFill>
            <a:prstDash val="solid"/>
            <a:round/>
            <a:headEnd len="med" w="med" type="triangle"/>
            <a:tailEnd len="med" w="med" type="none"/>
          </a:ln>
        </p:spPr>
      </p:cxnSp>
      <p:cxnSp>
        <p:nvCxnSpPr>
          <p:cNvPr id="100" name="Google Shape;100;p16"/>
          <p:cNvCxnSpPr/>
          <p:nvPr/>
        </p:nvCxnSpPr>
        <p:spPr>
          <a:xfrm>
            <a:off x="2971875" y="2032350"/>
            <a:ext cx="363900" cy="0"/>
          </a:xfrm>
          <a:prstGeom prst="straightConnector1">
            <a:avLst/>
          </a:prstGeom>
          <a:noFill/>
          <a:ln cap="flat" cmpd="sng" w="28575">
            <a:solidFill>
              <a:schemeClr val="accent5"/>
            </a:solidFill>
            <a:prstDash val="solid"/>
            <a:round/>
            <a:headEnd len="med" w="med" type="triangle"/>
            <a:tailEnd len="med" w="med" type="none"/>
          </a:ln>
        </p:spPr>
      </p:cxnSp>
      <p:cxnSp>
        <p:nvCxnSpPr>
          <p:cNvPr id="101" name="Google Shape;101;p16"/>
          <p:cNvCxnSpPr/>
          <p:nvPr/>
        </p:nvCxnSpPr>
        <p:spPr>
          <a:xfrm>
            <a:off x="5593125" y="2032350"/>
            <a:ext cx="363900" cy="0"/>
          </a:xfrm>
          <a:prstGeom prst="straightConnector1">
            <a:avLst/>
          </a:prstGeom>
          <a:noFill/>
          <a:ln cap="flat" cmpd="sng" w="28575">
            <a:solidFill>
              <a:schemeClr val="accent5"/>
            </a:solidFill>
            <a:prstDash val="solid"/>
            <a:round/>
            <a:headEnd len="med" w="med" type="triangle"/>
            <a:tailEnd len="med" w="med" type="none"/>
          </a:ln>
        </p:spPr>
      </p:cxnSp>
      <p:cxnSp>
        <p:nvCxnSpPr>
          <p:cNvPr id="102" name="Google Shape;102;p16"/>
          <p:cNvCxnSpPr/>
          <p:nvPr/>
        </p:nvCxnSpPr>
        <p:spPr>
          <a:xfrm>
            <a:off x="8214225" y="2032350"/>
            <a:ext cx="363900" cy="0"/>
          </a:xfrm>
          <a:prstGeom prst="straightConnector1">
            <a:avLst/>
          </a:prstGeom>
          <a:noFill/>
          <a:ln cap="flat" cmpd="sng" w="28575">
            <a:solidFill>
              <a:schemeClr val="accent5"/>
            </a:solidFill>
            <a:prstDash val="solid"/>
            <a:round/>
            <a:headEnd len="med" w="med" type="triangle"/>
            <a:tailEnd len="med" w="med" type="none"/>
          </a:ln>
        </p:spPr>
      </p:cxn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2" name="Shape 382"/>
        <p:cNvGrpSpPr/>
        <p:nvPr/>
      </p:nvGrpSpPr>
      <p:grpSpPr>
        <a:xfrm>
          <a:off x="0" y="0"/>
          <a:ext cx="0" cy="0"/>
          <a:chOff x="0" y="0"/>
          <a:chExt cx="0" cy="0"/>
        </a:xfrm>
      </p:grpSpPr>
      <p:sp>
        <p:nvSpPr>
          <p:cNvPr id="383" name="Google Shape;383;p52"/>
          <p:cNvSpPr txBox="1"/>
          <p:nvPr>
            <p:ph idx="2" type="body"/>
          </p:nvPr>
        </p:nvSpPr>
        <p:spPr>
          <a:xfrm>
            <a:off x="311700" y="2800375"/>
            <a:ext cx="8520600" cy="2076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u="sng"/>
              <a:t>Note</a:t>
            </a:r>
            <a:endParaRPr/>
          </a:p>
          <a:p>
            <a:pPr indent="0" lvl="0" marL="0" rtl="0" algn="l">
              <a:spcBef>
                <a:spcPts val="1600"/>
              </a:spcBef>
              <a:spcAft>
                <a:spcPts val="0"/>
              </a:spcAft>
              <a:buNone/>
            </a:pPr>
            <a:r>
              <a:rPr b="1" lang="en"/>
              <a:t>sudo</a:t>
            </a:r>
            <a:r>
              <a:rPr lang="en"/>
              <a:t> is a command that can ruin your day if you’re not careful. It stands for “superuser do” and gives you total control. If I’m having you use that command, it’s required, just make sure to follow instructions exactly.</a:t>
            </a:r>
            <a:endParaRPr/>
          </a:p>
          <a:p>
            <a:pPr indent="0" lvl="0" marL="0" rtl="0" algn="l">
              <a:spcBef>
                <a:spcPts val="1600"/>
              </a:spcBef>
              <a:spcAft>
                <a:spcPts val="1600"/>
              </a:spcAft>
              <a:buNone/>
            </a:pPr>
            <a:r>
              <a:rPr lang="en"/>
              <a:t>It’s </a:t>
            </a:r>
            <a:r>
              <a:rPr b="1" lang="en">
                <a:solidFill>
                  <a:srgbClr val="FF0000"/>
                </a:solidFill>
              </a:rPr>
              <a:t>very important</a:t>
            </a:r>
            <a:r>
              <a:rPr lang="en"/>
              <a:t> that you remove all other files in </a:t>
            </a:r>
            <a:r>
              <a:rPr b="1" lang="en"/>
              <a:t>/etc/nginx/sites-enabled</a:t>
            </a:r>
            <a:r>
              <a:rPr lang="en"/>
              <a:t>. There should be exactly one file in there; the one that tells NGINX how to direct traffic to your application.</a:t>
            </a:r>
            <a:endParaRPr/>
          </a:p>
        </p:txBody>
      </p:sp>
      <p:sp>
        <p:nvSpPr>
          <p:cNvPr id="384" name="Google Shape;384;p52"/>
          <p:cNvSpPr txBox="1"/>
          <p:nvPr>
            <p:ph idx="1" type="body"/>
          </p:nvPr>
        </p:nvSpPr>
        <p:spPr>
          <a:xfrm>
            <a:off x="311700" y="1228675"/>
            <a:ext cx="8520600" cy="180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that terminal window connected to your server, we’re gonna have to change a few things to NGINX’s site configuration files. Go ahead and run these commands exactly as shown:</a:t>
            </a:r>
            <a:endParaRPr/>
          </a:p>
          <a:p>
            <a:pPr indent="0" lvl="0" marL="0" rtl="0" algn="l">
              <a:spcBef>
                <a:spcPts val="1600"/>
              </a:spcBef>
              <a:spcAft>
                <a:spcPts val="0"/>
              </a:spcAft>
              <a:buNone/>
            </a:pPr>
            <a:r>
              <a:rPr b="1" lang="en"/>
              <a:t>$</a:t>
            </a:r>
            <a:r>
              <a:rPr lang="en"/>
              <a:t> sudo rm /etc/nginx/sites-enabled/default</a:t>
            </a:r>
            <a:br>
              <a:rPr lang="en"/>
            </a:br>
            <a:r>
              <a:rPr b="1" lang="en"/>
              <a:t>$</a:t>
            </a:r>
            <a:r>
              <a:rPr lang="en"/>
              <a:t> sudo touch /etc/nginx/sites-available/application</a:t>
            </a:r>
            <a:br>
              <a:rPr lang="en"/>
            </a:br>
            <a:r>
              <a:rPr b="1" lang="en"/>
              <a:t>$</a:t>
            </a:r>
            <a:r>
              <a:rPr lang="en"/>
              <a:t> sudo ln -s /etc/nginx/sites-available/application /etc/nginx/sites-enabled/application</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
        <p:nvSpPr>
          <p:cNvPr id="385" name="Google Shape;385;p52"/>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Configuration Time</a:t>
            </a:r>
            <a:endParaRPr/>
          </a:p>
        </p:txBody>
      </p:sp>
      <p:sp>
        <p:nvSpPr>
          <p:cNvPr id="386" name="Google Shape;386;p52"/>
          <p:cNvSpPr/>
          <p:nvPr/>
        </p:nvSpPr>
        <p:spPr>
          <a:xfrm>
            <a:off x="217200" y="1815876"/>
            <a:ext cx="8558100" cy="851400"/>
          </a:xfrm>
          <a:prstGeom prst="rect">
            <a:avLst/>
          </a:prstGeom>
          <a:solidFill>
            <a:srgbClr val="00FDC8">
              <a:alpha val="12690"/>
            </a:srgbClr>
          </a:solidFill>
          <a:ln cap="flat" cmpd="sng" w="9525">
            <a:solidFill>
              <a:srgbClr val="00CBA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0" name="Shape 390"/>
        <p:cNvGrpSpPr/>
        <p:nvPr/>
      </p:nvGrpSpPr>
      <p:grpSpPr>
        <a:xfrm>
          <a:off x="0" y="0"/>
          <a:ext cx="0" cy="0"/>
          <a:chOff x="0" y="0"/>
          <a:chExt cx="0" cy="0"/>
        </a:xfrm>
      </p:grpSpPr>
      <p:sp>
        <p:nvSpPr>
          <p:cNvPr id="391" name="Google Shape;391;p53"/>
          <p:cNvSpPr txBox="1"/>
          <p:nvPr>
            <p:ph idx="1" type="body"/>
          </p:nvPr>
        </p:nvSpPr>
        <p:spPr>
          <a:xfrm>
            <a:off x="311700" y="1228675"/>
            <a:ext cx="3999900" cy="334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let’s walk through what those commands did.</a:t>
            </a:r>
            <a:endParaRPr/>
          </a:p>
          <a:p>
            <a:pPr indent="0" lvl="0" marL="0" rtl="0" algn="l">
              <a:spcBef>
                <a:spcPts val="1600"/>
              </a:spcBef>
              <a:spcAft>
                <a:spcPts val="1600"/>
              </a:spcAft>
              <a:buNone/>
            </a:pPr>
            <a:r>
              <a:rPr lang="en"/>
              <a:t>First, there’s a soft link to a file</a:t>
            </a:r>
            <a:r>
              <a:rPr lang="en"/>
              <a:t>, called </a:t>
            </a:r>
            <a:r>
              <a:rPr i="1" lang="en"/>
              <a:t>default,</a:t>
            </a:r>
            <a:r>
              <a:rPr lang="en"/>
              <a:t> in </a:t>
            </a:r>
            <a:r>
              <a:rPr b="1" lang="en"/>
              <a:t>sites-enabled</a:t>
            </a:r>
            <a:r>
              <a:rPr lang="en"/>
              <a:t>. A soft link is just like a shortcut (on Windows) or alias (on Mac). It lets you access the actual file without making a copy of it or moving it anywhere. The real </a:t>
            </a:r>
            <a:r>
              <a:rPr i="1" lang="en"/>
              <a:t>default</a:t>
            </a:r>
            <a:r>
              <a:rPr lang="en"/>
              <a:t> file is in </a:t>
            </a:r>
            <a:r>
              <a:rPr b="1" lang="en"/>
              <a:t>sites-available</a:t>
            </a:r>
            <a:r>
              <a:rPr lang="en"/>
              <a:t> and is just a reference. If we leave the soft link in </a:t>
            </a:r>
            <a:r>
              <a:rPr b="1" lang="en"/>
              <a:t>sites-enabled</a:t>
            </a:r>
            <a:r>
              <a:rPr lang="en"/>
              <a:t>, it will mess up our main application so we’re deleting it with the </a:t>
            </a:r>
            <a:r>
              <a:rPr b="1" lang="en"/>
              <a:t>rm</a:t>
            </a:r>
            <a:r>
              <a:rPr lang="en"/>
              <a:t> command.</a:t>
            </a:r>
            <a:endParaRPr/>
          </a:p>
        </p:txBody>
      </p:sp>
      <p:sp>
        <p:nvSpPr>
          <p:cNvPr id="392" name="Google Shape;392;p53"/>
          <p:cNvSpPr txBox="1"/>
          <p:nvPr>
            <p:ph idx="2" type="body"/>
          </p:nvPr>
        </p:nvSpPr>
        <p:spPr>
          <a:xfrm>
            <a:off x="4832400" y="1228675"/>
            <a:ext cx="3999900" cy="334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Next, we’re using the command </a:t>
            </a:r>
            <a:r>
              <a:rPr b="1" lang="en"/>
              <a:t>touch</a:t>
            </a:r>
            <a:r>
              <a:rPr lang="en"/>
              <a:t> to create a text file called </a:t>
            </a:r>
            <a:r>
              <a:rPr i="1" lang="en"/>
              <a:t>application</a:t>
            </a:r>
            <a:r>
              <a:rPr lang="en"/>
              <a:t> in </a:t>
            </a:r>
            <a:r>
              <a:rPr b="1" lang="en"/>
              <a:t>sites-available</a:t>
            </a:r>
            <a:r>
              <a:rPr lang="en"/>
              <a:t>. It’s just a placeholder now that we’ll fill out in a bit.</a:t>
            </a:r>
            <a:endParaRPr/>
          </a:p>
          <a:p>
            <a:pPr indent="0" lvl="0" marL="0" rtl="0" algn="l">
              <a:spcBef>
                <a:spcPts val="1600"/>
              </a:spcBef>
              <a:spcAft>
                <a:spcPts val="1600"/>
              </a:spcAft>
              <a:buNone/>
            </a:pPr>
            <a:r>
              <a:rPr lang="en"/>
              <a:t>Finally, we’re creating our own soft link to </a:t>
            </a:r>
            <a:r>
              <a:rPr i="1" lang="en"/>
              <a:t>application </a:t>
            </a:r>
            <a:r>
              <a:rPr lang="en"/>
              <a:t>in the </a:t>
            </a:r>
            <a:r>
              <a:rPr b="1" lang="en"/>
              <a:t>sites-enabled</a:t>
            </a:r>
            <a:r>
              <a:rPr lang="en"/>
              <a:t> folder. This ensures NGINX can see the file </a:t>
            </a:r>
            <a:r>
              <a:rPr i="1" lang="en"/>
              <a:t>application </a:t>
            </a:r>
            <a:r>
              <a:rPr lang="en"/>
              <a:t>when it checks for which sites it should actually be serving.</a:t>
            </a:r>
            <a:endParaRPr/>
          </a:p>
        </p:txBody>
      </p:sp>
      <p:sp>
        <p:nvSpPr>
          <p:cNvPr id="393" name="Google Shape;393;p53"/>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did I just do?</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7" name="Shape 397"/>
        <p:cNvGrpSpPr/>
        <p:nvPr/>
      </p:nvGrpSpPr>
      <p:grpSpPr>
        <a:xfrm>
          <a:off x="0" y="0"/>
          <a:ext cx="0" cy="0"/>
          <a:chOff x="0" y="0"/>
          <a:chExt cx="0" cy="0"/>
        </a:xfrm>
      </p:grpSpPr>
      <p:sp>
        <p:nvSpPr>
          <p:cNvPr id="398" name="Google Shape;398;p54"/>
          <p:cNvSpPr/>
          <p:nvPr/>
        </p:nvSpPr>
        <p:spPr>
          <a:xfrm>
            <a:off x="311694" y="2267651"/>
            <a:ext cx="3945600" cy="599400"/>
          </a:xfrm>
          <a:prstGeom prst="rect">
            <a:avLst/>
          </a:prstGeom>
          <a:solidFill>
            <a:srgbClr val="00FDC8">
              <a:alpha val="12690"/>
            </a:srgbClr>
          </a:solidFill>
          <a:ln cap="flat" cmpd="sng" w="9525">
            <a:solidFill>
              <a:srgbClr val="00CBA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54"/>
          <p:cNvSpPr txBox="1"/>
          <p:nvPr>
            <p:ph idx="1" type="body"/>
          </p:nvPr>
        </p:nvSpPr>
        <p:spPr>
          <a:xfrm>
            <a:off x="311700" y="1228675"/>
            <a:ext cx="4164900" cy="3705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Yup, so we’re going to fill it with the right configuration for our application. Run this command all on one line to begin editing the file:</a:t>
            </a:r>
            <a:endParaRPr/>
          </a:p>
          <a:p>
            <a:pPr indent="0" lvl="0" marL="0" rtl="0" algn="l">
              <a:spcBef>
                <a:spcPts val="1600"/>
              </a:spcBef>
              <a:spcAft>
                <a:spcPts val="0"/>
              </a:spcAft>
              <a:buNone/>
            </a:pPr>
            <a:r>
              <a:rPr b="1" lang="en"/>
              <a:t>$ </a:t>
            </a:r>
            <a:r>
              <a:rPr lang="en"/>
              <a:t>sudo nano /etc/nginx/sites-enabled/application</a:t>
            </a:r>
            <a:endParaRPr/>
          </a:p>
          <a:p>
            <a:pPr indent="0" lvl="0" marL="0" rtl="0" algn="l">
              <a:spcBef>
                <a:spcPts val="1600"/>
              </a:spcBef>
              <a:spcAft>
                <a:spcPts val="0"/>
              </a:spcAft>
              <a:buNone/>
            </a:pPr>
            <a:r>
              <a:rPr lang="en"/>
              <a:t>I’m recommending you use nano because it has familiar keyboard shortcuts. You can use vim, emacs, or whatever else you want, but nano has a much shallower learning curve than the other two.</a:t>
            </a:r>
            <a:endParaRPr/>
          </a:p>
          <a:p>
            <a:pPr indent="0" lvl="0" marL="0" rtl="0" algn="l">
              <a:spcBef>
                <a:spcPts val="1600"/>
              </a:spcBef>
              <a:spcAft>
                <a:spcPts val="1600"/>
              </a:spcAft>
              <a:buNone/>
            </a:pPr>
            <a:r>
              <a:rPr lang="en"/>
              <a:t>You should see something like what’s at the right.</a:t>
            </a:r>
            <a:endParaRPr/>
          </a:p>
        </p:txBody>
      </p:sp>
      <p:sp>
        <p:nvSpPr>
          <p:cNvPr id="400" name="Google Shape;400;p54"/>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But application is empty...</a:t>
            </a:r>
            <a:endParaRPr/>
          </a:p>
        </p:txBody>
      </p:sp>
      <p:pic>
        <p:nvPicPr>
          <p:cNvPr id="401" name="Google Shape;401;p54"/>
          <p:cNvPicPr preferRelativeResize="0"/>
          <p:nvPr/>
        </p:nvPicPr>
        <p:blipFill>
          <a:blip r:embed="rId3">
            <a:alphaModFix/>
          </a:blip>
          <a:stretch>
            <a:fillRect/>
          </a:stretch>
        </p:blipFill>
        <p:spPr>
          <a:xfrm>
            <a:off x="4754425" y="1093850"/>
            <a:ext cx="4389575" cy="25527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5" name="Shape 405"/>
        <p:cNvGrpSpPr/>
        <p:nvPr/>
      </p:nvGrpSpPr>
      <p:grpSpPr>
        <a:xfrm>
          <a:off x="0" y="0"/>
          <a:ext cx="0" cy="0"/>
          <a:chOff x="0" y="0"/>
          <a:chExt cx="0" cy="0"/>
        </a:xfrm>
      </p:grpSpPr>
      <p:sp>
        <p:nvSpPr>
          <p:cNvPr id="406" name="Google Shape;406;p55"/>
          <p:cNvSpPr/>
          <p:nvPr/>
        </p:nvSpPr>
        <p:spPr>
          <a:xfrm>
            <a:off x="225888" y="2745527"/>
            <a:ext cx="8615100" cy="2235600"/>
          </a:xfrm>
          <a:prstGeom prst="rect">
            <a:avLst/>
          </a:prstGeom>
          <a:solidFill>
            <a:srgbClr val="00FDC8">
              <a:alpha val="12690"/>
            </a:srgbClr>
          </a:solidFill>
          <a:ln cap="flat" cmpd="sng" w="9525">
            <a:solidFill>
              <a:srgbClr val="00CBA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55"/>
          <p:cNvSpPr txBox="1"/>
          <p:nvPr>
            <p:ph idx="1" type="body"/>
          </p:nvPr>
        </p:nvSpPr>
        <p:spPr>
          <a:xfrm>
            <a:off x="311700" y="1093850"/>
            <a:ext cx="8520600" cy="3869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Type in the following configuration exactly as shown below. When you’re done, press </a:t>
            </a:r>
            <a:r>
              <a:rPr b="1" lang="en"/>
              <a:t>CTRL+O </a:t>
            </a:r>
            <a:r>
              <a:rPr lang="en"/>
              <a:t>(yes, CTRL even on Mac) then </a:t>
            </a:r>
            <a:r>
              <a:rPr b="1" lang="en"/>
              <a:t>Enter</a:t>
            </a:r>
            <a:r>
              <a:rPr lang="en"/>
              <a:t> to save the file. Press </a:t>
            </a:r>
            <a:r>
              <a:rPr b="1" lang="en"/>
              <a:t>CTRL+X</a:t>
            </a:r>
            <a:r>
              <a:rPr lang="en"/>
              <a:t> after to exit. As long as you didn’t change any directory names, this will work.</a:t>
            </a:r>
            <a:endParaRPr/>
          </a:p>
          <a:p>
            <a:pPr indent="0" lvl="0" marL="0" rtl="0" algn="l">
              <a:spcBef>
                <a:spcPts val="1600"/>
              </a:spcBef>
              <a:spcAft>
                <a:spcPts val="0"/>
              </a:spcAft>
              <a:buNone/>
            </a:pPr>
            <a:r>
              <a:rPr b="1" lang="en"/>
              <a:t>Important notes:</a:t>
            </a:r>
            <a:r>
              <a:rPr lang="en"/>
              <a:t> 1. Make sure your /static alias has </a:t>
            </a:r>
            <a:r>
              <a:rPr b="1" lang="en">
                <a:solidFill>
                  <a:srgbClr val="FF0000"/>
                </a:solidFill>
              </a:rPr>
              <a:t>NO </a:t>
            </a:r>
            <a:r>
              <a:rPr lang="en"/>
              <a:t>trailing slash!</a:t>
            </a:r>
            <a:br>
              <a:rPr lang="en"/>
            </a:br>
            <a:r>
              <a:rPr lang="en"/>
              <a:t>                 2. Do NOT copy and paste this! It will likely have invisible characters</a:t>
            </a:r>
            <a:br>
              <a:rPr lang="en"/>
            </a:br>
            <a:r>
              <a:rPr lang="en"/>
              <a:t>                    and cause problems with NGINX. Type it all manually.</a:t>
            </a:r>
            <a:endParaRPr/>
          </a:p>
          <a:p>
            <a:pPr indent="0" lvl="0" marL="0" rtl="0" algn="l">
              <a:spcBef>
                <a:spcPts val="1600"/>
              </a:spcBef>
              <a:spcAft>
                <a:spcPts val="1600"/>
              </a:spcAft>
              <a:buNone/>
            </a:pPr>
            <a:r>
              <a:rPr lang="en"/>
              <a:t>server </a:t>
            </a:r>
            <a:r>
              <a:rPr lang="en"/>
              <a:t>{</a:t>
            </a:r>
            <a:br>
              <a:rPr lang="en"/>
            </a:br>
            <a:r>
              <a:rPr lang="en"/>
              <a:t>    location / {</a:t>
            </a:r>
            <a:br>
              <a:rPr lang="en"/>
            </a:br>
            <a:r>
              <a:rPr lang="en"/>
              <a:t>        proxy_pass </a:t>
            </a:r>
            <a:r>
              <a:rPr lang="en" u="sng">
                <a:solidFill>
                  <a:schemeClr val="hlink"/>
                </a:solidFill>
                <a:hlinkClick r:id="rId3"/>
              </a:rPr>
              <a:t>http://localhost:8000</a:t>
            </a:r>
            <a:r>
              <a:rPr lang="en"/>
              <a:t>;</a:t>
            </a:r>
            <a:br>
              <a:rPr lang="en"/>
            </a:br>
            <a:r>
              <a:rPr lang="en"/>
              <a:t>        proxy_set_header Host $host;</a:t>
            </a:r>
            <a:br>
              <a:rPr lang="en"/>
            </a:br>
            <a:r>
              <a:rPr lang="en"/>
              <a:t>        proxy_set_header X-Real-IP $remote_addr;</a:t>
            </a:r>
            <a:br>
              <a:rPr lang="en"/>
            </a:br>
            <a:r>
              <a:rPr lang="en"/>
              <a:t>    }</a:t>
            </a:r>
            <a:br>
              <a:rPr lang="en"/>
            </a:br>
            <a:r>
              <a:rPr lang="en"/>
              <a:t>    location /static {</a:t>
            </a:r>
            <a:br>
              <a:rPr lang="en"/>
            </a:br>
            <a:r>
              <a:rPr lang="en"/>
              <a:t>        alias /home/ubuntu/application/flaskexample/static;</a:t>
            </a:r>
            <a:br>
              <a:rPr lang="en"/>
            </a:br>
            <a:r>
              <a:rPr lang="en"/>
              <a:t>    }</a:t>
            </a:r>
            <a:br>
              <a:rPr lang="en"/>
            </a:br>
            <a:r>
              <a:rPr lang="en"/>
              <a:t>}</a:t>
            </a:r>
            <a:endParaRPr/>
          </a:p>
        </p:txBody>
      </p:sp>
      <p:sp>
        <p:nvSpPr>
          <p:cNvPr id="408" name="Google Shape;408;p55"/>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Filling in the application config file</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2" name="Shape 412"/>
        <p:cNvGrpSpPr/>
        <p:nvPr/>
      </p:nvGrpSpPr>
      <p:grpSpPr>
        <a:xfrm>
          <a:off x="0" y="0"/>
          <a:ext cx="0" cy="0"/>
          <a:chOff x="0" y="0"/>
          <a:chExt cx="0" cy="0"/>
        </a:xfrm>
      </p:grpSpPr>
      <p:sp>
        <p:nvSpPr>
          <p:cNvPr id="413" name="Google Shape;413;p56"/>
          <p:cNvSpPr/>
          <p:nvPr/>
        </p:nvSpPr>
        <p:spPr>
          <a:xfrm>
            <a:off x="311700" y="3596475"/>
            <a:ext cx="3936900" cy="220800"/>
          </a:xfrm>
          <a:prstGeom prst="rect">
            <a:avLst/>
          </a:prstGeom>
          <a:solidFill>
            <a:srgbClr val="00FDC8">
              <a:alpha val="12690"/>
            </a:srgbClr>
          </a:solidFill>
          <a:ln cap="flat" cmpd="sng" w="9525">
            <a:solidFill>
              <a:srgbClr val="00CBA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56"/>
          <p:cNvSpPr txBox="1"/>
          <p:nvPr>
            <p:ph idx="1" type="body"/>
          </p:nvPr>
        </p:nvSpPr>
        <p:spPr>
          <a:xfrm>
            <a:off x="311700" y="1228675"/>
            <a:ext cx="3999900" cy="334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We’re telling NGINX exactly where the static files are located and where to direct incoming traffic. We gave it a few variable names (they have the $ in front of the word) that are set when we run Gunicorn (we’ll talk about that in a minute).</a:t>
            </a:r>
            <a:endParaRPr/>
          </a:p>
          <a:p>
            <a:pPr indent="0" lvl="0" marL="0" rtl="0" algn="l">
              <a:spcBef>
                <a:spcPts val="1600"/>
              </a:spcBef>
              <a:spcAft>
                <a:spcPts val="0"/>
              </a:spcAft>
              <a:buNone/>
            </a:pPr>
            <a:r>
              <a:rPr lang="en"/>
              <a:t>Now we need to restart NGINX so it sees the changes we made. Run this:</a:t>
            </a:r>
            <a:endParaRPr/>
          </a:p>
          <a:p>
            <a:pPr indent="0" lvl="0" marL="0" rtl="0" algn="l">
              <a:spcBef>
                <a:spcPts val="1600"/>
              </a:spcBef>
              <a:spcAft>
                <a:spcPts val="0"/>
              </a:spcAft>
              <a:buNone/>
            </a:pPr>
            <a:r>
              <a:rPr b="1" lang="en"/>
              <a:t>$</a:t>
            </a:r>
            <a:r>
              <a:rPr lang="en"/>
              <a:t> sudo /etc/init.d/nginx restart</a:t>
            </a:r>
            <a:endParaRPr/>
          </a:p>
          <a:p>
            <a:pPr indent="0" lvl="0" marL="0" rtl="0" algn="l">
              <a:spcBef>
                <a:spcPts val="1600"/>
              </a:spcBef>
              <a:spcAft>
                <a:spcPts val="1600"/>
              </a:spcAft>
              <a:buNone/>
            </a:pPr>
            <a:r>
              <a:rPr lang="en"/>
              <a:t>If there are no errors, you should get a status that says </a:t>
            </a:r>
            <a:r>
              <a:rPr b="1" lang="en"/>
              <a:t>[ OK ]</a:t>
            </a:r>
            <a:endParaRPr b="1"/>
          </a:p>
        </p:txBody>
      </p:sp>
      <p:sp>
        <p:nvSpPr>
          <p:cNvPr id="415" name="Google Shape;415;p56"/>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And that? What’d it do? And what now?</a:t>
            </a:r>
            <a:endParaRPr/>
          </a:p>
        </p:txBody>
      </p:sp>
      <p:pic>
        <p:nvPicPr>
          <p:cNvPr id="416" name="Google Shape;416;p56"/>
          <p:cNvPicPr preferRelativeResize="0"/>
          <p:nvPr/>
        </p:nvPicPr>
        <p:blipFill>
          <a:blip r:embed="rId3">
            <a:alphaModFix/>
          </a:blip>
          <a:stretch>
            <a:fillRect/>
          </a:stretch>
        </p:blipFill>
        <p:spPr>
          <a:xfrm>
            <a:off x="4545950" y="1093850"/>
            <a:ext cx="4598050" cy="265900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0" name="Shape 420"/>
        <p:cNvGrpSpPr/>
        <p:nvPr/>
      </p:nvGrpSpPr>
      <p:grpSpPr>
        <a:xfrm>
          <a:off x="0" y="0"/>
          <a:ext cx="0" cy="0"/>
          <a:chOff x="0" y="0"/>
          <a:chExt cx="0" cy="0"/>
        </a:xfrm>
      </p:grpSpPr>
      <p:sp>
        <p:nvSpPr>
          <p:cNvPr id="421" name="Google Shape;421;p57"/>
          <p:cNvSpPr txBox="1"/>
          <p:nvPr>
            <p:ph type="title"/>
          </p:nvPr>
        </p:nvSpPr>
        <p:spPr>
          <a:xfrm>
            <a:off x="2802750" y="802500"/>
            <a:ext cx="3538500" cy="35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It stands for</a:t>
            </a:r>
            <a:br>
              <a:rPr lang="en"/>
            </a:br>
            <a:r>
              <a:rPr lang="en"/>
              <a:t>green unicorn</a:t>
            </a:r>
            <a:endParaRPr/>
          </a:p>
        </p:txBody>
      </p:sp>
      <p:sp>
        <p:nvSpPr>
          <p:cNvPr id="422" name="Google Shape;422;p57"/>
          <p:cNvSpPr txBox="1"/>
          <p:nvPr>
            <p:ph idx="4294967295" type="body"/>
          </p:nvPr>
        </p:nvSpPr>
        <p:spPr>
          <a:xfrm>
            <a:off x="311700" y="4734000"/>
            <a:ext cx="8698800" cy="4095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lang="en" sz="1200">
                <a:solidFill>
                  <a:srgbClr val="00CBA0"/>
                </a:solidFill>
              </a:rPr>
              <a:t>*And it’s pronounced G-Unicorn</a:t>
            </a:r>
            <a:endParaRPr sz="1200">
              <a:solidFill>
                <a:srgbClr val="00CBA0"/>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6" name="Shape 426"/>
        <p:cNvGrpSpPr/>
        <p:nvPr/>
      </p:nvGrpSpPr>
      <p:grpSpPr>
        <a:xfrm>
          <a:off x="0" y="0"/>
          <a:ext cx="0" cy="0"/>
          <a:chOff x="0" y="0"/>
          <a:chExt cx="0" cy="0"/>
        </a:xfrm>
      </p:grpSpPr>
      <p:sp>
        <p:nvSpPr>
          <p:cNvPr id="427" name="Google Shape;427;p58"/>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Almost there</a:t>
            </a:r>
            <a:endParaRPr/>
          </a:p>
        </p:txBody>
      </p:sp>
      <p:sp>
        <p:nvSpPr>
          <p:cNvPr id="428" name="Google Shape;428;p58"/>
          <p:cNvSpPr txBox="1"/>
          <p:nvPr>
            <p:ph idx="1" type="body"/>
          </p:nvPr>
        </p:nvSpPr>
        <p:spPr>
          <a:xfrm>
            <a:off x="311700" y="1228675"/>
            <a:ext cx="3999900" cy="334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have all of the main pieces of the puzzle ready to go. Now comes the last part.</a:t>
            </a:r>
            <a:endParaRPr/>
          </a:p>
          <a:p>
            <a:pPr indent="0" lvl="0" marL="0" rtl="0" algn="l">
              <a:spcBef>
                <a:spcPts val="1600"/>
              </a:spcBef>
              <a:spcAft>
                <a:spcPts val="1600"/>
              </a:spcAft>
              <a:buNone/>
            </a:pPr>
            <a:r>
              <a:rPr lang="en"/>
              <a:t>NGINX will take the traffic from the outside world and send it to whatever process on the localhost (your server) that is listening on port 8000. That will be Gunicorn. The reason we don’t want to use Flask’s lightweight debug server is because it can’t handle multiple users and is very prone to crashing. It’s really only designed for one person to do debugging. That’s it. Gunicorn will fix all of those problems.</a:t>
            </a:r>
            <a:endParaRPr/>
          </a:p>
        </p:txBody>
      </p:sp>
      <p:sp>
        <p:nvSpPr>
          <p:cNvPr id="429" name="Google Shape;429;p58"/>
          <p:cNvSpPr txBox="1"/>
          <p:nvPr>
            <p:ph idx="2" type="body"/>
          </p:nvPr>
        </p:nvSpPr>
        <p:spPr>
          <a:xfrm>
            <a:off x="4832400" y="1228675"/>
            <a:ext cx="3999900" cy="334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If you want more detail on why we’re using NGINX + Gunicorn with Flask, read this:</a:t>
            </a:r>
            <a:endParaRPr/>
          </a:p>
          <a:p>
            <a:pPr indent="0" lvl="0" marL="0" rtl="0" algn="l">
              <a:spcBef>
                <a:spcPts val="1600"/>
              </a:spcBef>
              <a:spcAft>
                <a:spcPts val="0"/>
              </a:spcAft>
              <a:buNone/>
            </a:pPr>
            <a:r>
              <a:rPr lang="en" u="sng">
                <a:solidFill>
                  <a:schemeClr val="hlink"/>
                </a:solidFill>
                <a:hlinkClick r:id="rId3"/>
              </a:rPr>
              <a:t>http://stackoverflow.com/questions/20766684/what-benefit-is-added-by-using-gunicorn-nginx-flask</a:t>
            </a:r>
            <a:endParaRPr/>
          </a:p>
          <a:p>
            <a:pPr indent="0" lvl="0" marL="0" rtl="0" algn="l">
              <a:spcBef>
                <a:spcPts val="1600"/>
              </a:spcBef>
              <a:spcAft>
                <a:spcPts val="1600"/>
              </a:spcAft>
              <a:buNone/>
            </a:pPr>
            <a:r>
              <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3" name="Shape 433"/>
        <p:cNvGrpSpPr/>
        <p:nvPr/>
      </p:nvGrpSpPr>
      <p:grpSpPr>
        <a:xfrm>
          <a:off x="0" y="0"/>
          <a:ext cx="0" cy="0"/>
          <a:chOff x="0" y="0"/>
          <a:chExt cx="0" cy="0"/>
        </a:xfrm>
      </p:grpSpPr>
      <p:sp>
        <p:nvSpPr>
          <p:cNvPr id="434" name="Google Shape;434;p59"/>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Running Gunicorn</a:t>
            </a:r>
            <a:endParaRPr/>
          </a:p>
        </p:txBody>
      </p:sp>
      <p:sp>
        <p:nvSpPr>
          <p:cNvPr id="435" name="Google Shape;435;p59"/>
          <p:cNvSpPr txBox="1"/>
          <p:nvPr>
            <p:ph idx="1" type="body"/>
          </p:nvPr>
        </p:nvSpPr>
        <p:spPr>
          <a:xfrm>
            <a:off x="311700" y="1228675"/>
            <a:ext cx="3999900" cy="334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don’t need to deal with any config files anymore, we just run Gunicorn. So navigate back to your home directory and the folder </a:t>
            </a:r>
            <a:r>
              <a:rPr b="1" lang="en"/>
              <a:t>application</a:t>
            </a:r>
            <a:r>
              <a:rPr lang="en"/>
              <a:t>. You should be inside of </a:t>
            </a:r>
            <a:r>
              <a:rPr b="1" lang="en"/>
              <a:t>application </a:t>
            </a:r>
            <a:r>
              <a:rPr lang="en"/>
              <a:t>now. It should look something like what’s at the right.</a:t>
            </a:r>
            <a:endParaRPr/>
          </a:p>
          <a:p>
            <a:pPr indent="0" lvl="0" marL="0" rtl="0" algn="l">
              <a:spcBef>
                <a:spcPts val="1600"/>
              </a:spcBef>
              <a:spcAft>
                <a:spcPts val="0"/>
              </a:spcAft>
              <a:buNone/>
            </a:pPr>
            <a:r>
              <a:rPr lang="en"/>
              <a:t>Now we’re going to run Gunicorn with this command:</a:t>
            </a:r>
            <a:endParaRPr/>
          </a:p>
          <a:p>
            <a:pPr indent="0" lvl="0" marL="0" rtl="0" algn="l">
              <a:spcBef>
                <a:spcPts val="1600"/>
              </a:spcBef>
              <a:spcAft>
                <a:spcPts val="1600"/>
              </a:spcAft>
              <a:buNone/>
            </a:pPr>
            <a:r>
              <a:rPr b="1" lang="en"/>
              <a:t>$</a:t>
            </a:r>
            <a:r>
              <a:rPr lang="en"/>
              <a:t> gunicorn flaskexample:app</a:t>
            </a:r>
            <a:endParaRPr/>
          </a:p>
        </p:txBody>
      </p:sp>
      <p:pic>
        <p:nvPicPr>
          <p:cNvPr id="436" name="Google Shape;436;p59"/>
          <p:cNvPicPr preferRelativeResize="0"/>
          <p:nvPr/>
        </p:nvPicPr>
        <p:blipFill>
          <a:blip r:embed="rId3">
            <a:alphaModFix/>
          </a:blip>
          <a:stretch>
            <a:fillRect/>
          </a:stretch>
        </p:blipFill>
        <p:spPr>
          <a:xfrm>
            <a:off x="4467225" y="1093850"/>
            <a:ext cx="4676775" cy="2730550"/>
          </a:xfrm>
          <a:prstGeom prst="rect">
            <a:avLst/>
          </a:prstGeom>
          <a:noFill/>
          <a:ln>
            <a:noFill/>
          </a:ln>
        </p:spPr>
      </p:pic>
      <p:sp>
        <p:nvSpPr>
          <p:cNvPr id="437" name="Google Shape;437;p59"/>
          <p:cNvSpPr/>
          <p:nvPr/>
        </p:nvSpPr>
        <p:spPr>
          <a:xfrm>
            <a:off x="311700" y="3331490"/>
            <a:ext cx="3999900" cy="337200"/>
          </a:xfrm>
          <a:prstGeom prst="rect">
            <a:avLst/>
          </a:prstGeom>
          <a:solidFill>
            <a:srgbClr val="00FDC8">
              <a:alpha val="12690"/>
            </a:srgbClr>
          </a:solidFill>
          <a:ln cap="flat" cmpd="sng" w="9525">
            <a:solidFill>
              <a:srgbClr val="00CBA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1" name="Shape 441"/>
        <p:cNvGrpSpPr/>
        <p:nvPr/>
      </p:nvGrpSpPr>
      <p:grpSpPr>
        <a:xfrm>
          <a:off x="0" y="0"/>
          <a:ext cx="0" cy="0"/>
          <a:chOff x="0" y="0"/>
          <a:chExt cx="0" cy="0"/>
        </a:xfrm>
      </p:grpSpPr>
      <p:pic>
        <p:nvPicPr>
          <p:cNvPr id="442" name="Google Shape;442;p60"/>
          <p:cNvPicPr preferRelativeResize="0"/>
          <p:nvPr/>
        </p:nvPicPr>
        <p:blipFill>
          <a:blip r:embed="rId3">
            <a:alphaModFix/>
          </a:blip>
          <a:stretch>
            <a:fillRect/>
          </a:stretch>
        </p:blipFill>
        <p:spPr>
          <a:xfrm>
            <a:off x="4467225" y="1093850"/>
            <a:ext cx="4676775" cy="2736555"/>
          </a:xfrm>
          <a:prstGeom prst="rect">
            <a:avLst/>
          </a:prstGeom>
          <a:noFill/>
          <a:ln>
            <a:noFill/>
          </a:ln>
        </p:spPr>
      </p:pic>
      <p:sp>
        <p:nvSpPr>
          <p:cNvPr id="443" name="Google Shape;443;p60"/>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Running Gunicorn</a:t>
            </a:r>
            <a:endParaRPr/>
          </a:p>
        </p:txBody>
      </p:sp>
      <p:sp>
        <p:nvSpPr>
          <p:cNvPr id="444" name="Google Shape;444;p60"/>
          <p:cNvSpPr txBox="1"/>
          <p:nvPr>
            <p:ph idx="1" type="body"/>
          </p:nvPr>
        </p:nvSpPr>
        <p:spPr>
          <a:xfrm>
            <a:off x="311700" y="1228675"/>
            <a:ext cx="3999900" cy="334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should get an output like at the right. Go to your site (with the elastic IP or the domain name if it’s working) </a:t>
            </a:r>
            <a:r>
              <a:rPr b="1" lang="en"/>
              <a:t>without </a:t>
            </a:r>
            <a:r>
              <a:rPr lang="en"/>
              <a:t>the :5000 at the end. You should get the example application we’ve been playing with.</a:t>
            </a:r>
            <a:endParaRPr/>
          </a:p>
          <a:p>
            <a:pPr indent="0" lvl="0" marL="0" rtl="0" algn="l">
              <a:spcBef>
                <a:spcPts val="1600"/>
              </a:spcBef>
              <a:spcAft>
                <a:spcPts val="1600"/>
              </a:spcAft>
              <a:buNone/>
            </a:pPr>
            <a:r>
              <a:rPr lang="en"/>
              <a:t>Once you’ve confirmed it’s all good, go back to terminal and kill Gunicorn by pressing </a:t>
            </a:r>
            <a:r>
              <a:rPr b="1" lang="en"/>
              <a:t>CTRL+C</a:t>
            </a:r>
            <a:r>
              <a:rPr lang="en"/>
              <a:t>. It’s running as a foreground process and we need to be a background process. If we don’t make it a background process, our site will go down when we logout.</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8" name="Shape 448"/>
        <p:cNvGrpSpPr/>
        <p:nvPr/>
      </p:nvGrpSpPr>
      <p:grpSpPr>
        <a:xfrm>
          <a:off x="0" y="0"/>
          <a:ext cx="0" cy="0"/>
          <a:chOff x="0" y="0"/>
          <a:chExt cx="0" cy="0"/>
        </a:xfrm>
      </p:grpSpPr>
      <p:pic>
        <p:nvPicPr>
          <p:cNvPr id="449" name="Google Shape;449;p61"/>
          <p:cNvPicPr preferRelativeResize="0"/>
          <p:nvPr/>
        </p:nvPicPr>
        <p:blipFill>
          <a:blip r:embed="rId3">
            <a:alphaModFix/>
          </a:blip>
          <a:stretch>
            <a:fillRect/>
          </a:stretch>
        </p:blipFill>
        <p:spPr>
          <a:xfrm>
            <a:off x="4467225" y="1093850"/>
            <a:ext cx="4676775" cy="2722082"/>
          </a:xfrm>
          <a:prstGeom prst="rect">
            <a:avLst/>
          </a:prstGeom>
          <a:noFill/>
          <a:ln>
            <a:noFill/>
          </a:ln>
        </p:spPr>
      </p:pic>
      <p:sp>
        <p:nvSpPr>
          <p:cNvPr id="450" name="Google Shape;450;p61"/>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Running Gunicorn</a:t>
            </a:r>
            <a:endParaRPr/>
          </a:p>
        </p:txBody>
      </p:sp>
      <p:sp>
        <p:nvSpPr>
          <p:cNvPr id="451" name="Google Shape;451;p61"/>
          <p:cNvSpPr txBox="1"/>
          <p:nvPr>
            <p:ph idx="1" type="body"/>
          </p:nvPr>
        </p:nvSpPr>
        <p:spPr>
          <a:xfrm>
            <a:off x="311700" y="1228675"/>
            <a:ext cx="3999900" cy="334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Setting it up as a background process is super easy. You only need to make one change to the Gunicorn command. Run this:</a:t>
            </a:r>
            <a:endParaRPr/>
          </a:p>
          <a:p>
            <a:pPr indent="0" lvl="0" marL="0" rtl="0" algn="l">
              <a:spcBef>
                <a:spcPts val="1600"/>
              </a:spcBef>
              <a:spcAft>
                <a:spcPts val="0"/>
              </a:spcAft>
              <a:buNone/>
            </a:pPr>
            <a:r>
              <a:rPr b="1" lang="en"/>
              <a:t>$</a:t>
            </a:r>
            <a:r>
              <a:rPr lang="en"/>
              <a:t> gunicorn flaskexample:app -D</a:t>
            </a:r>
            <a:endParaRPr/>
          </a:p>
          <a:p>
            <a:pPr indent="0" lvl="0" marL="0" rtl="0" algn="l">
              <a:spcBef>
                <a:spcPts val="1600"/>
              </a:spcBef>
              <a:spcAft>
                <a:spcPts val="0"/>
              </a:spcAft>
              <a:buNone/>
            </a:pPr>
            <a:r>
              <a:rPr lang="en"/>
              <a:t>You won’t get any output now because it’s running in the background. Check the site is still running in your browser and you can close your terminal window now.</a:t>
            </a:r>
            <a:endParaRPr/>
          </a:p>
          <a:p>
            <a:pPr indent="0" lvl="0" marL="0" rtl="0" algn="l">
              <a:spcBef>
                <a:spcPts val="1600"/>
              </a:spcBef>
              <a:spcAft>
                <a:spcPts val="0"/>
              </a:spcAft>
              <a:buNone/>
            </a:pPr>
            <a:r>
              <a:rPr lang="en"/>
              <a:t>If you want to kill Gunicorn to make changes to your site, in the terminal window just run:</a:t>
            </a:r>
            <a:endParaRPr/>
          </a:p>
          <a:p>
            <a:pPr indent="0" lvl="0" marL="0" rtl="0" algn="l">
              <a:spcBef>
                <a:spcPts val="1600"/>
              </a:spcBef>
              <a:spcAft>
                <a:spcPts val="1600"/>
              </a:spcAft>
              <a:buNone/>
            </a:pPr>
            <a:r>
              <a:rPr b="1" lang="en"/>
              <a:t>$</a:t>
            </a:r>
            <a:r>
              <a:rPr lang="en"/>
              <a:t> pkill gunicorn</a:t>
            </a:r>
            <a:endParaRPr/>
          </a:p>
        </p:txBody>
      </p:sp>
      <p:sp>
        <p:nvSpPr>
          <p:cNvPr id="452" name="Google Shape;452;p61"/>
          <p:cNvSpPr/>
          <p:nvPr/>
        </p:nvSpPr>
        <p:spPr>
          <a:xfrm>
            <a:off x="237525" y="2838300"/>
            <a:ext cx="3999900" cy="337200"/>
          </a:xfrm>
          <a:prstGeom prst="rect">
            <a:avLst/>
          </a:prstGeom>
          <a:solidFill>
            <a:srgbClr val="00FDC8">
              <a:alpha val="12690"/>
            </a:srgbClr>
          </a:solidFill>
          <a:ln cap="flat" cmpd="sng" w="9525">
            <a:solidFill>
              <a:srgbClr val="00CBA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61"/>
          <p:cNvSpPr/>
          <p:nvPr/>
        </p:nvSpPr>
        <p:spPr>
          <a:xfrm>
            <a:off x="311700" y="4348025"/>
            <a:ext cx="3999900" cy="337200"/>
          </a:xfrm>
          <a:prstGeom prst="rect">
            <a:avLst/>
          </a:prstGeom>
          <a:solidFill>
            <a:srgbClr val="00FDC8">
              <a:alpha val="12690"/>
            </a:srgbClr>
          </a:solidFill>
          <a:ln cap="flat" cmpd="sng" w="9525">
            <a:solidFill>
              <a:srgbClr val="00CBA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 name="Shape 106"/>
        <p:cNvGrpSpPr/>
        <p:nvPr/>
      </p:nvGrpSpPr>
      <p:grpSpPr>
        <a:xfrm>
          <a:off x="0" y="0"/>
          <a:ext cx="0" cy="0"/>
          <a:chOff x="0" y="0"/>
          <a:chExt cx="0" cy="0"/>
        </a:xfrm>
      </p:grpSpPr>
      <p:sp>
        <p:nvSpPr>
          <p:cNvPr id="107" name="Google Shape;107;p17"/>
          <p:cNvSpPr/>
          <p:nvPr/>
        </p:nvSpPr>
        <p:spPr>
          <a:xfrm>
            <a:off x="5956875" y="1359650"/>
            <a:ext cx="2257500" cy="2945700"/>
          </a:xfrm>
          <a:prstGeom prst="rect">
            <a:avLst/>
          </a:prstGeom>
          <a:solidFill>
            <a:schemeClr val="dk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Source Code Pro"/>
                <a:ea typeface="Source Code Pro"/>
                <a:cs typeface="Source Code Pro"/>
                <a:sym typeface="Source Code Pro"/>
              </a:rPr>
              <a:t>NGINX + Gunicorn</a:t>
            </a:r>
            <a:endParaRPr b="1">
              <a:latin typeface="Source Code Pro"/>
              <a:ea typeface="Source Code Pro"/>
              <a:cs typeface="Source Code Pro"/>
              <a:sym typeface="Source Code Pro"/>
            </a:endParaRPr>
          </a:p>
          <a:p>
            <a:pPr indent="-298450" lvl="0" marL="457200" rtl="0" algn="l">
              <a:spcBef>
                <a:spcPts val="0"/>
              </a:spcBef>
              <a:spcAft>
                <a:spcPts val="0"/>
              </a:spcAft>
              <a:buSzPts val="1100"/>
              <a:buFont typeface="Source Code Pro"/>
              <a:buChar char="●"/>
            </a:pPr>
            <a:r>
              <a:rPr lang="en" sz="1100">
                <a:latin typeface="Source Code Pro"/>
                <a:ea typeface="Source Code Pro"/>
                <a:cs typeface="Source Code Pro"/>
                <a:sym typeface="Source Code Pro"/>
              </a:rPr>
              <a:t>The house</a:t>
            </a:r>
            <a:endParaRPr sz="1100">
              <a:latin typeface="Source Code Pro"/>
              <a:ea typeface="Source Code Pro"/>
              <a:cs typeface="Source Code Pro"/>
              <a:sym typeface="Source Code Pro"/>
            </a:endParaRPr>
          </a:p>
        </p:txBody>
      </p:sp>
      <p:sp>
        <p:nvSpPr>
          <p:cNvPr id="108" name="Google Shape;108;p17"/>
          <p:cNvSpPr/>
          <p:nvPr/>
        </p:nvSpPr>
        <p:spPr>
          <a:xfrm>
            <a:off x="3335625" y="1359650"/>
            <a:ext cx="2257500" cy="2945700"/>
          </a:xfrm>
          <a:prstGeom prst="rect">
            <a:avLst/>
          </a:prstGeom>
          <a:solidFill>
            <a:schemeClr val="dk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Source Code Pro"/>
                <a:ea typeface="Source Code Pro"/>
                <a:cs typeface="Source Code Pro"/>
                <a:sym typeface="Source Code Pro"/>
              </a:rPr>
              <a:t>Amazon Web Services</a:t>
            </a:r>
            <a:endParaRPr b="1">
              <a:latin typeface="Source Code Pro"/>
              <a:ea typeface="Source Code Pro"/>
              <a:cs typeface="Source Code Pro"/>
              <a:sym typeface="Source Code Pro"/>
            </a:endParaRPr>
          </a:p>
          <a:p>
            <a:pPr indent="-298450" lvl="0" marL="457200" rtl="0" algn="l">
              <a:spcBef>
                <a:spcPts val="0"/>
              </a:spcBef>
              <a:spcAft>
                <a:spcPts val="0"/>
              </a:spcAft>
              <a:buSzPts val="1100"/>
              <a:buFont typeface="Source Code Pro"/>
              <a:buChar char="●"/>
            </a:pPr>
            <a:r>
              <a:rPr lang="en" sz="1100">
                <a:latin typeface="Source Code Pro"/>
                <a:ea typeface="Source Code Pro"/>
                <a:cs typeface="Source Code Pro"/>
                <a:sym typeface="Source Code Pro"/>
              </a:rPr>
              <a:t>The plot of land (with utilities)</a:t>
            </a:r>
            <a:r>
              <a:rPr lang="en" sz="1100">
                <a:latin typeface="Source Code Pro"/>
                <a:ea typeface="Source Code Pro"/>
                <a:cs typeface="Source Code Pro"/>
                <a:sym typeface="Source Code Pro"/>
              </a:rPr>
              <a:t> </a:t>
            </a:r>
            <a:endParaRPr sz="1100">
              <a:latin typeface="Source Code Pro"/>
              <a:ea typeface="Source Code Pro"/>
              <a:cs typeface="Source Code Pro"/>
              <a:sym typeface="Source Code Pro"/>
            </a:endParaRPr>
          </a:p>
        </p:txBody>
      </p:sp>
      <p:sp>
        <p:nvSpPr>
          <p:cNvPr id="109" name="Google Shape;109;p17"/>
          <p:cNvSpPr txBox="1"/>
          <p:nvPr>
            <p:ph type="title"/>
          </p:nvPr>
        </p:nvSpPr>
        <p:spPr>
          <a:xfrm>
            <a:off x="304800" y="309350"/>
            <a:ext cx="8537700" cy="748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think of it like real estate</a:t>
            </a:r>
            <a:endParaRPr/>
          </a:p>
        </p:txBody>
      </p:sp>
      <p:sp>
        <p:nvSpPr>
          <p:cNvPr id="110" name="Google Shape;110;p17"/>
          <p:cNvSpPr/>
          <p:nvPr/>
        </p:nvSpPr>
        <p:spPr>
          <a:xfrm>
            <a:off x="714375" y="1359650"/>
            <a:ext cx="2257500" cy="2945700"/>
          </a:xfrm>
          <a:prstGeom prst="rect">
            <a:avLst/>
          </a:prstGeom>
          <a:solidFill>
            <a:schemeClr val="dk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Source Code Pro"/>
                <a:ea typeface="Source Code Pro"/>
                <a:cs typeface="Source Code Pro"/>
                <a:sym typeface="Source Code Pro"/>
              </a:rPr>
              <a:t>Namecheap</a:t>
            </a:r>
            <a:endParaRPr b="1">
              <a:latin typeface="Source Code Pro"/>
              <a:ea typeface="Source Code Pro"/>
              <a:cs typeface="Source Code Pro"/>
              <a:sym typeface="Source Code Pro"/>
            </a:endParaRPr>
          </a:p>
          <a:p>
            <a:pPr indent="-298450" lvl="0" marL="457200" rtl="0" algn="l">
              <a:spcBef>
                <a:spcPts val="0"/>
              </a:spcBef>
              <a:spcAft>
                <a:spcPts val="0"/>
              </a:spcAft>
              <a:buSzPts val="1100"/>
              <a:buFont typeface="Source Code Pro"/>
              <a:buChar char="●"/>
            </a:pPr>
            <a:r>
              <a:rPr lang="en" sz="1100">
                <a:latin typeface="Source Code Pro"/>
                <a:ea typeface="Source Code Pro"/>
                <a:cs typeface="Source Code Pro"/>
                <a:sym typeface="Source Code Pro"/>
              </a:rPr>
              <a:t>The street address</a:t>
            </a:r>
            <a:r>
              <a:rPr lang="en" sz="1100">
                <a:latin typeface="Source Code Pro"/>
                <a:ea typeface="Source Code Pro"/>
                <a:cs typeface="Source Code Pro"/>
                <a:sym typeface="Source Code Pro"/>
              </a:rPr>
              <a:t> </a:t>
            </a:r>
            <a:endParaRPr sz="1100">
              <a:latin typeface="Source Code Pro"/>
              <a:ea typeface="Source Code Pro"/>
              <a:cs typeface="Source Code Pro"/>
              <a:sym typeface="Source Code Pro"/>
            </a:endParaRPr>
          </a:p>
        </p:txBody>
      </p:sp>
      <p:sp>
        <p:nvSpPr>
          <p:cNvPr id="111" name="Google Shape;111;p17"/>
          <p:cNvSpPr txBox="1"/>
          <p:nvPr/>
        </p:nvSpPr>
        <p:spPr>
          <a:xfrm rot="-5400000">
            <a:off x="7659225" y="2680875"/>
            <a:ext cx="2140800" cy="3030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accent1"/>
                </a:solidFill>
                <a:latin typeface="Source Code Pro"/>
                <a:ea typeface="Source Code Pro"/>
                <a:cs typeface="Source Code Pro"/>
                <a:sym typeface="Source Code Pro"/>
              </a:rPr>
              <a:t>Your Application</a:t>
            </a:r>
            <a:endParaRPr b="1" sz="1200">
              <a:solidFill>
                <a:schemeClr val="accent1"/>
              </a:solidFill>
              <a:latin typeface="Source Code Pro"/>
              <a:ea typeface="Source Code Pro"/>
              <a:cs typeface="Source Code Pro"/>
              <a:sym typeface="Source Code Pro"/>
            </a:endParaRPr>
          </a:p>
        </p:txBody>
      </p:sp>
      <p:pic>
        <p:nvPicPr>
          <p:cNvPr id="112" name="Google Shape;112;p17"/>
          <p:cNvPicPr preferRelativeResize="0"/>
          <p:nvPr/>
        </p:nvPicPr>
        <p:blipFill rotWithShape="1">
          <a:blip r:embed="rId3">
            <a:alphaModFix/>
          </a:blip>
          <a:srcRect b="0" l="40416" r="40416" t="17184"/>
          <a:stretch/>
        </p:blipFill>
        <p:spPr>
          <a:xfrm>
            <a:off x="6209325" y="2686050"/>
            <a:ext cx="1752600" cy="1514475"/>
          </a:xfrm>
          <a:prstGeom prst="rect">
            <a:avLst/>
          </a:prstGeom>
          <a:noFill/>
          <a:ln>
            <a:noFill/>
          </a:ln>
        </p:spPr>
      </p:pic>
      <p:pic>
        <p:nvPicPr>
          <p:cNvPr id="113" name="Google Shape;113;p17"/>
          <p:cNvPicPr preferRelativeResize="0"/>
          <p:nvPr/>
        </p:nvPicPr>
        <p:blipFill>
          <a:blip r:embed="rId4">
            <a:alphaModFix/>
          </a:blip>
          <a:stretch>
            <a:fillRect/>
          </a:stretch>
        </p:blipFill>
        <p:spPr>
          <a:xfrm>
            <a:off x="3588153" y="2686060"/>
            <a:ext cx="1752599" cy="1402079"/>
          </a:xfrm>
          <a:prstGeom prst="rect">
            <a:avLst/>
          </a:prstGeom>
          <a:noFill/>
          <a:ln>
            <a:noFill/>
          </a:ln>
        </p:spPr>
      </p:pic>
      <p:pic>
        <p:nvPicPr>
          <p:cNvPr id="114" name="Google Shape;114;p17"/>
          <p:cNvPicPr preferRelativeResize="0"/>
          <p:nvPr/>
        </p:nvPicPr>
        <p:blipFill>
          <a:blip r:embed="rId5">
            <a:alphaModFix/>
          </a:blip>
          <a:stretch>
            <a:fillRect/>
          </a:stretch>
        </p:blipFill>
        <p:spPr>
          <a:xfrm>
            <a:off x="1317325" y="2917488"/>
            <a:ext cx="1051600" cy="1051600"/>
          </a:xfrm>
          <a:prstGeom prst="rect">
            <a:avLst/>
          </a:prstGeom>
          <a:noFill/>
          <a:ln>
            <a:noFill/>
          </a:ln>
        </p:spPr>
      </p:pic>
      <p:sp>
        <p:nvSpPr>
          <p:cNvPr id="115" name="Google Shape;115;p17"/>
          <p:cNvSpPr txBox="1"/>
          <p:nvPr>
            <p:ph idx="4294967295" type="body"/>
          </p:nvPr>
        </p:nvSpPr>
        <p:spPr>
          <a:xfrm>
            <a:off x="311700" y="4305350"/>
            <a:ext cx="8156100" cy="6954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sz="2400">
                <a:solidFill>
                  <a:schemeClr val="accent1"/>
                </a:solidFill>
              </a:rPr>
              <a:t>You need all three!</a:t>
            </a:r>
            <a:endParaRPr b="1" sz="2400">
              <a:solidFill>
                <a:schemeClr val="accent1"/>
              </a:solidFill>
            </a:endParaRPr>
          </a:p>
        </p:txBody>
      </p:sp>
      <p:sp>
        <p:nvSpPr>
          <p:cNvPr id="116" name="Google Shape;116;p17"/>
          <p:cNvSpPr txBox="1"/>
          <p:nvPr/>
        </p:nvSpPr>
        <p:spPr>
          <a:xfrm rot="-5400000">
            <a:off x="-518775" y="3366750"/>
            <a:ext cx="1435800" cy="303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accent4"/>
                </a:solidFill>
                <a:latin typeface="Source Code Pro"/>
                <a:ea typeface="Source Code Pro"/>
                <a:cs typeface="Source Code Pro"/>
                <a:sym typeface="Source Code Pro"/>
              </a:rPr>
              <a:t>The Request</a:t>
            </a:r>
            <a:endParaRPr b="1" sz="1200">
              <a:solidFill>
                <a:schemeClr val="accent4"/>
              </a:solidFill>
              <a:latin typeface="Source Code Pro"/>
              <a:ea typeface="Source Code Pro"/>
              <a:cs typeface="Source Code Pro"/>
              <a:sym typeface="Source Code Pro"/>
            </a:endParaRPr>
          </a:p>
        </p:txBody>
      </p:sp>
      <p:cxnSp>
        <p:nvCxnSpPr>
          <p:cNvPr id="117" name="Google Shape;117;p17"/>
          <p:cNvCxnSpPr>
            <a:stCxn id="116" idx="2"/>
          </p:cNvCxnSpPr>
          <p:nvPr/>
        </p:nvCxnSpPr>
        <p:spPr>
          <a:xfrm>
            <a:off x="350625" y="3518250"/>
            <a:ext cx="363900" cy="0"/>
          </a:xfrm>
          <a:prstGeom prst="straightConnector1">
            <a:avLst/>
          </a:prstGeom>
          <a:noFill/>
          <a:ln cap="flat" cmpd="sng" w="28575">
            <a:solidFill>
              <a:schemeClr val="accent4"/>
            </a:solidFill>
            <a:prstDash val="solid"/>
            <a:round/>
            <a:headEnd len="med" w="med" type="none"/>
            <a:tailEnd len="med" w="med" type="triangle"/>
          </a:ln>
        </p:spPr>
      </p:cxnSp>
      <p:cxnSp>
        <p:nvCxnSpPr>
          <p:cNvPr id="118" name="Google Shape;118;p17"/>
          <p:cNvCxnSpPr/>
          <p:nvPr/>
        </p:nvCxnSpPr>
        <p:spPr>
          <a:xfrm>
            <a:off x="2971875" y="3518250"/>
            <a:ext cx="363900" cy="0"/>
          </a:xfrm>
          <a:prstGeom prst="straightConnector1">
            <a:avLst/>
          </a:prstGeom>
          <a:noFill/>
          <a:ln cap="flat" cmpd="sng" w="28575">
            <a:solidFill>
              <a:schemeClr val="accent4"/>
            </a:solidFill>
            <a:prstDash val="solid"/>
            <a:round/>
            <a:headEnd len="med" w="med" type="none"/>
            <a:tailEnd len="med" w="med" type="triangle"/>
          </a:ln>
        </p:spPr>
      </p:cxnSp>
      <p:cxnSp>
        <p:nvCxnSpPr>
          <p:cNvPr id="119" name="Google Shape;119;p17"/>
          <p:cNvCxnSpPr/>
          <p:nvPr/>
        </p:nvCxnSpPr>
        <p:spPr>
          <a:xfrm>
            <a:off x="5593125" y="3518250"/>
            <a:ext cx="363900" cy="0"/>
          </a:xfrm>
          <a:prstGeom prst="straightConnector1">
            <a:avLst/>
          </a:prstGeom>
          <a:noFill/>
          <a:ln cap="flat" cmpd="sng" w="28575">
            <a:solidFill>
              <a:schemeClr val="accent4"/>
            </a:solidFill>
            <a:prstDash val="solid"/>
            <a:round/>
            <a:headEnd len="med" w="med" type="none"/>
            <a:tailEnd len="med" w="med" type="triangle"/>
          </a:ln>
        </p:spPr>
      </p:cxnSp>
      <p:cxnSp>
        <p:nvCxnSpPr>
          <p:cNvPr id="120" name="Google Shape;120;p17"/>
          <p:cNvCxnSpPr/>
          <p:nvPr/>
        </p:nvCxnSpPr>
        <p:spPr>
          <a:xfrm>
            <a:off x="8214225" y="3518250"/>
            <a:ext cx="363900" cy="0"/>
          </a:xfrm>
          <a:prstGeom prst="straightConnector1">
            <a:avLst/>
          </a:prstGeom>
          <a:noFill/>
          <a:ln cap="flat" cmpd="sng" w="28575">
            <a:solidFill>
              <a:schemeClr val="accent4"/>
            </a:solidFill>
            <a:prstDash val="solid"/>
            <a:round/>
            <a:headEnd len="med" w="med" type="none"/>
            <a:tailEnd len="med" w="med" type="triangle"/>
          </a:ln>
        </p:spPr>
      </p:cxnSp>
      <p:sp>
        <p:nvSpPr>
          <p:cNvPr id="121" name="Google Shape;121;p17"/>
          <p:cNvSpPr txBox="1"/>
          <p:nvPr/>
        </p:nvSpPr>
        <p:spPr>
          <a:xfrm rot="-5400000">
            <a:off x="-518775" y="1880850"/>
            <a:ext cx="1435800" cy="303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accent5"/>
                </a:solidFill>
                <a:latin typeface="Source Code Pro"/>
                <a:ea typeface="Source Code Pro"/>
                <a:cs typeface="Source Code Pro"/>
                <a:sym typeface="Source Code Pro"/>
              </a:rPr>
              <a:t>The Response</a:t>
            </a:r>
            <a:endParaRPr b="1" sz="1200">
              <a:solidFill>
                <a:schemeClr val="accent5"/>
              </a:solidFill>
              <a:latin typeface="Source Code Pro"/>
              <a:ea typeface="Source Code Pro"/>
              <a:cs typeface="Source Code Pro"/>
              <a:sym typeface="Source Code Pro"/>
            </a:endParaRPr>
          </a:p>
        </p:txBody>
      </p:sp>
      <p:cxnSp>
        <p:nvCxnSpPr>
          <p:cNvPr id="122" name="Google Shape;122;p17"/>
          <p:cNvCxnSpPr>
            <a:stCxn id="121" idx="2"/>
          </p:cNvCxnSpPr>
          <p:nvPr/>
        </p:nvCxnSpPr>
        <p:spPr>
          <a:xfrm>
            <a:off x="350625" y="2032350"/>
            <a:ext cx="363900" cy="0"/>
          </a:xfrm>
          <a:prstGeom prst="straightConnector1">
            <a:avLst/>
          </a:prstGeom>
          <a:noFill/>
          <a:ln cap="flat" cmpd="sng" w="28575">
            <a:solidFill>
              <a:schemeClr val="accent5"/>
            </a:solidFill>
            <a:prstDash val="solid"/>
            <a:round/>
            <a:headEnd len="med" w="med" type="triangle"/>
            <a:tailEnd len="med" w="med" type="none"/>
          </a:ln>
        </p:spPr>
      </p:cxnSp>
      <p:cxnSp>
        <p:nvCxnSpPr>
          <p:cNvPr id="123" name="Google Shape;123;p17"/>
          <p:cNvCxnSpPr/>
          <p:nvPr/>
        </p:nvCxnSpPr>
        <p:spPr>
          <a:xfrm>
            <a:off x="2971875" y="2032350"/>
            <a:ext cx="363900" cy="0"/>
          </a:xfrm>
          <a:prstGeom prst="straightConnector1">
            <a:avLst/>
          </a:prstGeom>
          <a:noFill/>
          <a:ln cap="flat" cmpd="sng" w="28575">
            <a:solidFill>
              <a:schemeClr val="accent5"/>
            </a:solidFill>
            <a:prstDash val="solid"/>
            <a:round/>
            <a:headEnd len="med" w="med" type="triangle"/>
            <a:tailEnd len="med" w="med" type="none"/>
          </a:ln>
        </p:spPr>
      </p:cxnSp>
      <p:cxnSp>
        <p:nvCxnSpPr>
          <p:cNvPr id="124" name="Google Shape;124;p17"/>
          <p:cNvCxnSpPr/>
          <p:nvPr/>
        </p:nvCxnSpPr>
        <p:spPr>
          <a:xfrm>
            <a:off x="5593125" y="2032350"/>
            <a:ext cx="363900" cy="0"/>
          </a:xfrm>
          <a:prstGeom prst="straightConnector1">
            <a:avLst/>
          </a:prstGeom>
          <a:noFill/>
          <a:ln cap="flat" cmpd="sng" w="28575">
            <a:solidFill>
              <a:schemeClr val="accent5"/>
            </a:solidFill>
            <a:prstDash val="solid"/>
            <a:round/>
            <a:headEnd len="med" w="med" type="triangle"/>
            <a:tailEnd len="med" w="med" type="none"/>
          </a:ln>
        </p:spPr>
      </p:cxnSp>
      <p:cxnSp>
        <p:nvCxnSpPr>
          <p:cNvPr id="125" name="Google Shape;125;p17"/>
          <p:cNvCxnSpPr/>
          <p:nvPr/>
        </p:nvCxnSpPr>
        <p:spPr>
          <a:xfrm>
            <a:off x="8214225" y="2032350"/>
            <a:ext cx="363900" cy="0"/>
          </a:xfrm>
          <a:prstGeom prst="straightConnector1">
            <a:avLst/>
          </a:prstGeom>
          <a:noFill/>
          <a:ln cap="flat" cmpd="sng" w="28575">
            <a:solidFill>
              <a:schemeClr val="accent5"/>
            </a:solidFill>
            <a:prstDash val="solid"/>
            <a:round/>
            <a:headEnd len="med" w="med" type="triangle"/>
            <a:tailEnd len="med" w="med" type="none"/>
          </a:ln>
        </p:spPr>
      </p:cxn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7" name="Shape 457"/>
        <p:cNvGrpSpPr/>
        <p:nvPr/>
      </p:nvGrpSpPr>
      <p:grpSpPr>
        <a:xfrm>
          <a:off x="0" y="0"/>
          <a:ext cx="0" cy="0"/>
          <a:chOff x="0" y="0"/>
          <a:chExt cx="0" cy="0"/>
        </a:xfrm>
      </p:grpSpPr>
      <p:sp>
        <p:nvSpPr>
          <p:cNvPr id="458" name="Google Shape;458;p62"/>
          <p:cNvSpPr txBox="1"/>
          <p:nvPr>
            <p:ph type="title"/>
          </p:nvPr>
        </p:nvSpPr>
        <p:spPr>
          <a:xfrm>
            <a:off x="490250" y="526350"/>
            <a:ext cx="56187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We’re done!</a:t>
            </a:r>
            <a:endParaRPr/>
          </a:p>
        </p:txBody>
      </p:sp>
      <p:pic>
        <p:nvPicPr>
          <p:cNvPr id="459" name="Google Shape;459;p62"/>
          <p:cNvPicPr preferRelativeResize="0"/>
          <p:nvPr/>
        </p:nvPicPr>
        <p:blipFill>
          <a:blip r:embed="rId3">
            <a:alphaModFix/>
          </a:blip>
          <a:stretch>
            <a:fillRect/>
          </a:stretch>
        </p:blipFill>
        <p:spPr>
          <a:xfrm>
            <a:off x="3912476" y="495300"/>
            <a:ext cx="4384074" cy="4152901"/>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3" name="Shape 463"/>
        <p:cNvGrpSpPr/>
        <p:nvPr/>
      </p:nvGrpSpPr>
      <p:grpSpPr>
        <a:xfrm>
          <a:off x="0" y="0"/>
          <a:ext cx="0" cy="0"/>
          <a:chOff x="0" y="0"/>
          <a:chExt cx="0" cy="0"/>
        </a:xfrm>
      </p:grpSpPr>
      <p:sp>
        <p:nvSpPr>
          <p:cNvPr id="464" name="Google Shape;464;p63"/>
          <p:cNvSpPr txBox="1"/>
          <p:nvPr>
            <p:ph type="title"/>
          </p:nvPr>
        </p:nvSpPr>
        <p:spPr>
          <a:xfrm>
            <a:off x="2802750" y="802500"/>
            <a:ext cx="3538500" cy="35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Epilogue</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8" name="Shape 468"/>
        <p:cNvGrpSpPr/>
        <p:nvPr/>
      </p:nvGrpSpPr>
      <p:grpSpPr>
        <a:xfrm>
          <a:off x="0" y="0"/>
          <a:ext cx="0" cy="0"/>
          <a:chOff x="0" y="0"/>
          <a:chExt cx="0" cy="0"/>
        </a:xfrm>
      </p:grpSpPr>
      <p:sp>
        <p:nvSpPr>
          <p:cNvPr id="469" name="Google Shape;469;p64"/>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Supervisord and Process Managers</a:t>
            </a:r>
            <a:endParaRPr/>
          </a:p>
        </p:txBody>
      </p:sp>
      <p:sp>
        <p:nvSpPr>
          <p:cNvPr id="470" name="Google Shape;470;p64"/>
          <p:cNvSpPr txBox="1"/>
          <p:nvPr>
            <p:ph idx="1" type="body"/>
          </p:nvPr>
        </p:nvSpPr>
        <p:spPr>
          <a:xfrm>
            <a:off x="311700" y="1228675"/>
            <a:ext cx="3999900" cy="3340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Supervisord and other process managers are great if you need your site to come back online in case of restarts or if processes crash. You don’t need to implement it for your Insight project if you don’t want to. If the site goes down or has to restart, you will have to SSH back into your server and restart Gunicorn. Honestly, if your site crashes and you need to do that, it’s probably a good thing for you to check what’s going on anyway.</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4" name="Shape 474"/>
        <p:cNvGrpSpPr/>
        <p:nvPr/>
      </p:nvGrpSpPr>
      <p:grpSpPr>
        <a:xfrm>
          <a:off x="0" y="0"/>
          <a:ext cx="0" cy="0"/>
          <a:chOff x="0" y="0"/>
          <a:chExt cx="0" cy="0"/>
        </a:xfrm>
      </p:grpSpPr>
      <p:sp>
        <p:nvSpPr>
          <p:cNvPr id="475" name="Google Shape;475;p65"/>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Databases</a:t>
            </a:r>
            <a:endParaRPr/>
          </a:p>
        </p:txBody>
      </p:sp>
      <p:sp>
        <p:nvSpPr>
          <p:cNvPr id="476" name="Google Shape;476;p65"/>
          <p:cNvSpPr txBox="1"/>
          <p:nvPr>
            <p:ph idx="1" type="body"/>
          </p:nvPr>
        </p:nvSpPr>
        <p:spPr>
          <a:xfrm>
            <a:off x="311700" y="1228675"/>
            <a:ext cx="3999900" cy="334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walkthrough omitted dealing with databases. If you want to run Postgres or another database for your site, you’ll need to install all of the necessary components just like we did with NGINX, Gunicorn and Flask. </a:t>
            </a:r>
            <a:endParaRPr/>
          </a:p>
          <a:p>
            <a:pPr indent="0" lvl="0" marL="0" rtl="0" algn="l">
              <a:spcBef>
                <a:spcPts val="1600"/>
              </a:spcBef>
              <a:spcAft>
                <a:spcPts val="0"/>
              </a:spcAft>
              <a:buNone/>
            </a:pPr>
            <a:r>
              <a:rPr lang="en"/>
              <a:t>Digital Ocean has a great tutorial on getting Postgresql setup on an Ubuntu server:</a:t>
            </a:r>
            <a:endParaRPr/>
          </a:p>
          <a:p>
            <a:pPr indent="0" lvl="0" marL="0" rtl="0" algn="l">
              <a:spcBef>
                <a:spcPts val="1600"/>
              </a:spcBef>
              <a:spcAft>
                <a:spcPts val="0"/>
              </a:spcAft>
              <a:buNone/>
            </a:pPr>
            <a:r>
              <a:rPr lang="en" u="sng">
                <a:solidFill>
                  <a:schemeClr val="hlink"/>
                </a:solidFill>
                <a:hlinkClick r:id="rId3"/>
              </a:rPr>
              <a:t>https://www.digitalocean.com/community/tutorials/how-to-install-and-use-postgresql-on-ubuntu-14-04</a:t>
            </a:r>
            <a:endParaRPr/>
          </a:p>
          <a:p>
            <a:pPr indent="0" lvl="0" marL="0" rtl="0" algn="l">
              <a:spcBef>
                <a:spcPts val="1600"/>
              </a:spcBef>
              <a:spcAft>
                <a:spcPts val="1600"/>
              </a:spcAft>
              <a:buNone/>
            </a:pPr>
            <a:r>
              <a:t/>
            </a:r>
            <a:endParaRPr/>
          </a:p>
        </p:txBody>
      </p:sp>
      <p:sp>
        <p:nvSpPr>
          <p:cNvPr id="477" name="Google Shape;477;p65"/>
          <p:cNvSpPr txBox="1"/>
          <p:nvPr>
            <p:ph idx="2" type="body"/>
          </p:nvPr>
        </p:nvSpPr>
        <p:spPr>
          <a:xfrm>
            <a:off x="4832400" y="1228675"/>
            <a:ext cx="3999900" cy="3340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You’ll need psycopg2 and sqlalchemy to interface with the database from within Flask. I recommend looking around for tutorials on doing that. They do not have to be AWS specific.</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1" name="Shape 481"/>
        <p:cNvGrpSpPr/>
        <p:nvPr/>
      </p:nvGrpSpPr>
      <p:grpSpPr>
        <a:xfrm>
          <a:off x="0" y="0"/>
          <a:ext cx="0" cy="0"/>
          <a:chOff x="0" y="0"/>
          <a:chExt cx="0" cy="0"/>
        </a:xfrm>
      </p:grpSpPr>
      <p:sp>
        <p:nvSpPr>
          <p:cNvPr id="482" name="Google Shape;482;p66"/>
          <p:cNvSpPr txBox="1"/>
          <p:nvPr>
            <p:ph type="title"/>
          </p:nvPr>
        </p:nvSpPr>
        <p:spPr>
          <a:xfrm>
            <a:off x="2802750" y="802500"/>
            <a:ext cx="3538500" cy="35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Oh Snap. Plz Hlp.</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6" name="Shape 486"/>
        <p:cNvGrpSpPr/>
        <p:nvPr/>
      </p:nvGrpSpPr>
      <p:grpSpPr>
        <a:xfrm>
          <a:off x="0" y="0"/>
          <a:ext cx="0" cy="0"/>
          <a:chOff x="0" y="0"/>
          <a:chExt cx="0" cy="0"/>
        </a:xfrm>
      </p:grpSpPr>
      <p:sp>
        <p:nvSpPr>
          <p:cNvPr id="487" name="Google Shape;487;p67"/>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NGINX + Site Availability</a:t>
            </a:r>
            <a:endParaRPr/>
          </a:p>
        </p:txBody>
      </p:sp>
      <p:sp>
        <p:nvSpPr>
          <p:cNvPr id="488" name="Google Shape;488;p67"/>
          <p:cNvSpPr txBox="1"/>
          <p:nvPr>
            <p:ph idx="1" type="body"/>
          </p:nvPr>
        </p:nvSpPr>
        <p:spPr>
          <a:xfrm>
            <a:off x="311700" y="1228675"/>
            <a:ext cx="3999900" cy="334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u="sng"/>
              <a:t>My site isn’t showing up!</a:t>
            </a:r>
            <a:endParaRPr b="1" u="sng"/>
          </a:p>
          <a:p>
            <a:pPr indent="-304800" lvl="0" marL="457200" rtl="0" algn="l">
              <a:spcBef>
                <a:spcPts val="1600"/>
              </a:spcBef>
              <a:spcAft>
                <a:spcPts val="0"/>
              </a:spcAft>
              <a:buSzPts val="1200"/>
              <a:buAutoNum type="arabicPeriod"/>
            </a:pPr>
            <a:r>
              <a:rPr lang="en"/>
              <a:t>Check to make sure you deleted the </a:t>
            </a:r>
            <a:r>
              <a:rPr i="1" lang="en"/>
              <a:t>default</a:t>
            </a:r>
            <a:r>
              <a:rPr lang="en"/>
              <a:t> soft link in </a:t>
            </a:r>
            <a:r>
              <a:rPr b="1" lang="en"/>
              <a:t>/etc/nginx/sites-enabled/</a:t>
            </a:r>
            <a:endParaRPr b="1"/>
          </a:p>
          <a:p>
            <a:pPr indent="-304800" lvl="0" marL="457200" rtl="0" algn="l">
              <a:spcBef>
                <a:spcPts val="0"/>
              </a:spcBef>
              <a:spcAft>
                <a:spcPts val="0"/>
              </a:spcAft>
              <a:buSzPts val="1200"/>
              <a:buAutoNum type="arabicPeriod"/>
            </a:pPr>
            <a:r>
              <a:rPr lang="en"/>
              <a:t>Are there any typos in your config files? </a:t>
            </a:r>
            <a:endParaRPr/>
          </a:p>
          <a:p>
            <a:pPr indent="-304800" lvl="0" marL="457200" rtl="0" algn="l">
              <a:spcBef>
                <a:spcPts val="0"/>
              </a:spcBef>
              <a:spcAft>
                <a:spcPts val="0"/>
              </a:spcAft>
              <a:buSzPts val="1200"/>
              <a:buAutoNum type="arabicPeriod"/>
            </a:pPr>
            <a:r>
              <a:rPr lang="en"/>
              <a:t>Is the absolute path for /static/ set correctly in the config file?</a:t>
            </a:r>
            <a:endParaRPr/>
          </a:p>
          <a:p>
            <a:pPr indent="-304800" lvl="0" marL="457200" rtl="0" algn="l">
              <a:spcBef>
                <a:spcPts val="0"/>
              </a:spcBef>
              <a:spcAft>
                <a:spcPts val="0"/>
              </a:spcAft>
              <a:buSzPts val="1200"/>
              <a:buAutoNum type="arabicPeriod"/>
            </a:pPr>
            <a:r>
              <a:rPr lang="en"/>
              <a:t>Did you set the security group ports correctly?</a:t>
            </a:r>
            <a:endParaRPr/>
          </a:p>
          <a:p>
            <a:pPr indent="-304800" lvl="0" marL="457200" rtl="0" algn="l">
              <a:spcBef>
                <a:spcPts val="0"/>
              </a:spcBef>
              <a:spcAft>
                <a:spcPts val="0"/>
              </a:spcAft>
              <a:buSzPts val="1200"/>
              <a:buAutoNum type="arabicPeriod"/>
            </a:pPr>
            <a:r>
              <a:rPr lang="en"/>
              <a:t>Is your domain name done working its way through the international DNS servers?</a:t>
            </a:r>
            <a:endParaRPr/>
          </a:p>
        </p:txBody>
      </p:sp>
      <p:sp>
        <p:nvSpPr>
          <p:cNvPr id="489" name="Google Shape;489;p67"/>
          <p:cNvSpPr txBox="1"/>
          <p:nvPr>
            <p:ph idx="2" type="body"/>
          </p:nvPr>
        </p:nvSpPr>
        <p:spPr>
          <a:xfrm>
            <a:off x="4832400" y="1228675"/>
            <a:ext cx="3999900" cy="33402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AutoNum type="arabicPeriod" startAt="6"/>
            </a:pPr>
            <a:r>
              <a:rPr lang="en"/>
              <a:t>Did you input the correct nameservers at Namecheap?</a:t>
            </a:r>
            <a:endParaRPr/>
          </a:p>
          <a:p>
            <a:pPr indent="-304800" lvl="0" marL="457200" rtl="0" algn="l">
              <a:spcBef>
                <a:spcPts val="0"/>
              </a:spcBef>
              <a:spcAft>
                <a:spcPts val="0"/>
              </a:spcAft>
              <a:buSzPts val="1200"/>
              <a:buAutoNum type="arabicPeriod" startAt="6"/>
            </a:pPr>
            <a:r>
              <a:rPr lang="en"/>
              <a:t>Did you remove the periods at the end of the nameserver strings when you input them?</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3" name="Shape 493"/>
        <p:cNvGrpSpPr/>
        <p:nvPr/>
      </p:nvGrpSpPr>
      <p:grpSpPr>
        <a:xfrm>
          <a:off x="0" y="0"/>
          <a:ext cx="0" cy="0"/>
          <a:chOff x="0" y="0"/>
          <a:chExt cx="0" cy="0"/>
        </a:xfrm>
      </p:grpSpPr>
      <p:sp>
        <p:nvSpPr>
          <p:cNvPr id="494" name="Google Shape;494;p68"/>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Gunicorn</a:t>
            </a:r>
            <a:endParaRPr/>
          </a:p>
        </p:txBody>
      </p:sp>
      <p:sp>
        <p:nvSpPr>
          <p:cNvPr id="495" name="Google Shape;495;p68"/>
          <p:cNvSpPr txBox="1"/>
          <p:nvPr>
            <p:ph idx="1" type="body"/>
          </p:nvPr>
        </p:nvSpPr>
        <p:spPr>
          <a:xfrm>
            <a:off x="311700" y="1228675"/>
            <a:ext cx="3999900" cy="334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u="sng"/>
              <a:t>I get errors!</a:t>
            </a:r>
            <a:endParaRPr b="1" u="sng"/>
          </a:p>
          <a:p>
            <a:pPr indent="0" lvl="0" marL="0" rtl="0" algn="l">
              <a:spcBef>
                <a:spcPts val="1600"/>
              </a:spcBef>
              <a:spcAft>
                <a:spcPts val="0"/>
              </a:spcAft>
              <a:buNone/>
            </a:pPr>
            <a:r>
              <a:rPr lang="en"/>
              <a:t>The structure of the command for running your app is:</a:t>
            </a:r>
            <a:endParaRPr/>
          </a:p>
          <a:p>
            <a:pPr indent="0" lvl="0" marL="0" rtl="0" algn="l">
              <a:spcBef>
                <a:spcPts val="1600"/>
              </a:spcBef>
              <a:spcAft>
                <a:spcPts val="0"/>
              </a:spcAft>
              <a:buNone/>
            </a:pPr>
            <a:r>
              <a:rPr b="1" lang="en"/>
              <a:t>$</a:t>
            </a:r>
            <a:r>
              <a:rPr lang="en"/>
              <a:t> gunicorn foldername:appvariablename</a:t>
            </a:r>
            <a:endParaRPr/>
          </a:p>
          <a:p>
            <a:pPr indent="0" lvl="0" marL="0" rtl="0" algn="l">
              <a:spcBef>
                <a:spcPts val="1600"/>
              </a:spcBef>
              <a:spcAft>
                <a:spcPts val="1600"/>
              </a:spcAft>
              <a:buNone/>
            </a:pPr>
            <a:r>
              <a:rPr lang="en"/>
              <a:t>You need to be able to see the folder, not in the folder to run it. The </a:t>
            </a:r>
            <a:r>
              <a:rPr b="1" lang="en"/>
              <a:t>appvariablename </a:t>
            </a:r>
            <a:r>
              <a:rPr lang="en"/>
              <a:t>is defined in your </a:t>
            </a:r>
            <a:r>
              <a:rPr b="1" lang="en"/>
              <a:t>views.py </a:t>
            </a:r>
            <a:r>
              <a:rPr lang="en"/>
              <a:t>file.</a:t>
            </a:r>
            <a:endParaRPr/>
          </a:p>
        </p:txBody>
      </p:sp>
      <p:sp>
        <p:nvSpPr>
          <p:cNvPr id="496" name="Google Shape;496;p68"/>
          <p:cNvSpPr/>
          <p:nvPr/>
        </p:nvSpPr>
        <p:spPr>
          <a:xfrm>
            <a:off x="311700" y="2271550"/>
            <a:ext cx="4222500" cy="337200"/>
          </a:xfrm>
          <a:prstGeom prst="rect">
            <a:avLst/>
          </a:prstGeom>
          <a:solidFill>
            <a:srgbClr val="00FDC8">
              <a:alpha val="12690"/>
            </a:srgbClr>
          </a:solidFill>
          <a:ln cap="flat" cmpd="sng" w="9525">
            <a:solidFill>
              <a:srgbClr val="00CBA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0" name="Shape 500"/>
        <p:cNvGrpSpPr/>
        <p:nvPr/>
      </p:nvGrpSpPr>
      <p:grpSpPr>
        <a:xfrm>
          <a:off x="0" y="0"/>
          <a:ext cx="0" cy="0"/>
          <a:chOff x="0" y="0"/>
          <a:chExt cx="0" cy="0"/>
        </a:xfrm>
      </p:grpSpPr>
      <p:sp>
        <p:nvSpPr>
          <p:cNvPr id="501" name="Google Shape;501;p69"/>
          <p:cNvSpPr txBox="1"/>
          <p:nvPr>
            <p:ph idx="1" type="body"/>
          </p:nvPr>
        </p:nvSpPr>
        <p:spPr>
          <a:xfrm>
            <a:off x="311700" y="1228675"/>
            <a:ext cx="3999900" cy="379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u="sng"/>
              <a:t>My application just times out, what’s up with that?</a:t>
            </a:r>
            <a:endParaRPr b="1" u="sng"/>
          </a:p>
          <a:p>
            <a:pPr indent="0" lvl="0" marL="0" rtl="0" algn="l">
              <a:spcBef>
                <a:spcPts val="1600"/>
              </a:spcBef>
              <a:spcAft>
                <a:spcPts val="0"/>
              </a:spcAft>
              <a:buNone/>
            </a:pPr>
            <a:r>
              <a:rPr lang="en"/>
              <a:t>You may be running out of memory on your AWS instance. You need to:</a:t>
            </a:r>
            <a:endParaRPr/>
          </a:p>
          <a:p>
            <a:pPr indent="-304800" lvl="0" marL="457200" rtl="0" algn="l">
              <a:spcBef>
                <a:spcPts val="1600"/>
              </a:spcBef>
              <a:spcAft>
                <a:spcPts val="0"/>
              </a:spcAft>
              <a:buSzPts val="1200"/>
              <a:buAutoNum type="arabicPeriod"/>
            </a:pPr>
            <a:r>
              <a:rPr lang="en"/>
              <a:t>Go into your </a:t>
            </a:r>
            <a:r>
              <a:rPr b="1" lang="en"/>
              <a:t>EC2 Dashboard</a:t>
            </a:r>
            <a:endParaRPr b="1"/>
          </a:p>
          <a:p>
            <a:pPr indent="-304800" lvl="0" marL="457200" rtl="0" algn="l">
              <a:spcBef>
                <a:spcPts val="0"/>
              </a:spcBef>
              <a:spcAft>
                <a:spcPts val="0"/>
              </a:spcAft>
              <a:buSzPts val="1200"/>
              <a:buAutoNum type="arabicPeriod"/>
            </a:pPr>
            <a:r>
              <a:rPr lang="en"/>
              <a:t>Select your instance</a:t>
            </a:r>
            <a:endParaRPr/>
          </a:p>
          <a:p>
            <a:pPr indent="-304800" lvl="0" marL="457200" rtl="0" algn="l">
              <a:spcBef>
                <a:spcPts val="0"/>
              </a:spcBef>
              <a:spcAft>
                <a:spcPts val="0"/>
              </a:spcAft>
              <a:buSzPts val="1200"/>
              <a:buAutoNum type="arabicPeriod"/>
            </a:pPr>
            <a:r>
              <a:rPr lang="en"/>
              <a:t>Click </a:t>
            </a:r>
            <a:r>
              <a:rPr b="1" lang="en"/>
              <a:t>[Actions]</a:t>
            </a:r>
            <a:endParaRPr b="1"/>
          </a:p>
          <a:p>
            <a:pPr indent="-304800" lvl="0" marL="457200" rtl="0" algn="l">
              <a:spcBef>
                <a:spcPts val="0"/>
              </a:spcBef>
              <a:spcAft>
                <a:spcPts val="0"/>
              </a:spcAft>
              <a:buSzPts val="1200"/>
              <a:buAutoNum type="arabicPeriod"/>
            </a:pPr>
            <a:r>
              <a:rPr lang="en"/>
              <a:t>Go to </a:t>
            </a:r>
            <a:r>
              <a:rPr b="1" lang="en"/>
              <a:t>Instance State</a:t>
            </a:r>
            <a:r>
              <a:rPr lang="en"/>
              <a:t> and click </a:t>
            </a:r>
            <a:r>
              <a:rPr b="1" lang="en"/>
              <a:t>[Stop]</a:t>
            </a:r>
            <a:endParaRPr b="1"/>
          </a:p>
          <a:p>
            <a:pPr indent="-304800" lvl="0" marL="457200" rtl="0" algn="l">
              <a:spcBef>
                <a:spcPts val="0"/>
              </a:spcBef>
              <a:spcAft>
                <a:spcPts val="0"/>
              </a:spcAft>
              <a:buSzPts val="1200"/>
              <a:buAutoNum type="arabicPeriod"/>
            </a:pPr>
            <a:r>
              <a:rPr lang="en"/>
              <a:t>Go to </a:t>
            </a:r>
            <a:r>
              <a:rPr b="1" lang="en"/>
              <a:t>Instance Settings</a:t>
            </a:r>
            <a:r>
              <a:rPr lang="en"/>
              <a:t> and click </a:t>
            </a:r>
            <a:r>
              <a:rPr b="1" lang="en"/>
              <a:t>[Change Instance Type]</a:t>
            </a:r>
            <a:endParaRPr/>
          </a:p>
          <a:p>
            <a:pPr indent="-304800" lvl="0" marL="457200" rtl="0" algn="l">
              <a:spcBef>
                <a:spcPts val="0"/>
              </a:spcBef>
              <a:spcAft>
                <a:spcPts val="0"/>
              </a:spcAft>
              <a:buSzPts val="1200"/>
              <a:buAutoNum type="arabicPeriod"/>
            </a:pPr>
            <a:r>
              <a:rPr lang="en"/>
              <a:t>Select a larger instance type than what you currently have</a:t>
            </a:r>
            <a:endParaRPr/>
          </a:p>
          <a:p>
            <a:pPr indent="-304800" lvl="0" marL="457200" rtl="0" algn="l">
              <a:spcBef>
                <a:spcPts val="0"/>
              </a:spcBef>
              <a:spcAft>
                <a:spcPts val="0"/>
              </a:spcAft>
              <a:buSzPts val="1200"/>
              <a:buAutoNum type="arabicPeriod"/>
            </a:pPr>
            <a:r>
              <a:rPr lang="en"/>
              <a:t>After it’s done updating, go to </a:t>
            </a:r>
            <a:r>
              <a:rPr b="1" lang="en"/>
              <a:t>Instance State</a:t>
            </a:r>
            <a:r>
              <a:rPr lang="en"/>
              <a:t> and click </a:t>
            </a:r>
            <a:r>
              <a:rPr b="1" lang="en"/>
              <a:t>[Start]</a:t>
            </a:r>
            <a:endParaRPr/>
          </a:p>
        </p:txBody>
      </p:sp>
      <p:sp>
        <p:nvSpPr>
          <p:cNvPr id="502" name="Google Shape;502;p69"/>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Memory Issues</a:t>
            </a:r>
            <a:endParaRPr/>
          </a:p>
        </p:txBody>
      </p:sp>
      <p:pic>
        <p:nvPicPr>
          <p:cNvPr id="503" name="Google Shape;503;p69"/>
          <p:cNvPicPr preferRelativeResize="0"/>
          <p:nvPr/>
        </p:nvPicPr>
        <p:blipFill>
          <a:blip r:embed="rId3">
            <a:alphaModFix/>
          </a:blip>
          <a:stretch>
            <a:fillRect/>
          </a:stretch>
        </p:blipFill>
        <p:spPr>
          <a:xfrm>
            <a:off x="4388677" y="1093852"/>
            <a:ext cx="4755326" cy="2773300"/>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7" name="Shape 507"/>
        <p:cNvGrpSpPr/>
        <p:nvPr/>
      </p:nvGrpSpPr>
      <p:grpSpPr>
        <a:xfrm>
          <a:off x="0" y="0"/>
          <a:ext cx="0" cy="0"/>
          <a:chOff x="0" y="0"/>
          <a:chExt cx="0" cy="0"/>
        </a:xfrm>
      </p:grpSpPr>
      <p:sp>
        <p:nvSpPr>
          <p:cNvPr id="508" name="Google Shape;508;p70"/>
          <p:cNvSpPr txBox="1"/>
          <p:nvPr>
            <p:ph type="title"/>
          </p:nvPr>
        </p:nvSpPr>
        <p:spPr>
          <a:xfrm>
            <a:off x="2802750" y="802500"/>
            <a:ext cx="3538500" cy="35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Jargon</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2" name="Shape 512"/>
        <p:cNvGrpSpPr/>
        <p:nvPr/>
      </p:nvGrpSpPr>
      <p:grpSpPr>
        <a:xfrm>
          <a:off x="0" y="0"/>
          <a:ext cx="0" cy="0"/>
          <a:chOff x="0" y="0"/>
          <a:chExt cx="0" cy="0"/>
        </a:xfrm>
      </p:grpSpPr>
      <p:sp>
        <p:nvSpPr>
          <p:cNvPr id="513" name="Google Shape;513;p71"/>
          <p:cNvSpPr txBox="1"/>
          <p:nvPr>
            <p:ph idx="1" type="body"/>
          </p:nvPr>
        </p:nvSpPr>
        <p:spPr>
          <a:xfrm>
            <a:off x="311700" y="1228675"/>
            <a:ext cx="3999900" cy="334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WSGI - Web server gateway interface. It’s a class of processes that bridge the gap between application processes (like Flask) and heavier server processes (like NGINX). Gunicorn is a WSGI.</a:t>
            </a:r>
            <a:endParaRPr/>
          </a:p>
          <a:p>
            <a:pPr indent="0" lvl="0" marL="0" rtl="0" algn="l">
              <a:spcBef>
                <a:spcPts val="1600"/>
              </a:spcBef>
              <a:spcAft>
                <a:spcPts val="0"/>
              </a:spcAft>
              <a:buNone/>
            </a:pPr>
            <a:r>
              <a:rPr lang="en"/>
              <a:t>Port 80 - This is the standard port around the internet that all traffic listens on. Because it’s the default, you don’t have to type it in web addresses. It’s implicit.</a:t>
            </a:r>
            <a:endParaRPr/>
          </a:p>
          <a:p>
            <a:pPr indent="0" lvl="0" marL="0" rtl="0" algn="l">
              <a:spcBef>
                <a:spcPts val="1600"/>
              </a:spcBef>
              <a:spcAft>
                <a:spcPts val="1600"/>
              </a:spcAft>
              <a:buNone/>
            </a:pPr>
            <a:r>
              <a:rPr lang="en"/>
              <a:t>Port 8000 - Default port that Gunicorn listens on</a:t>
            </a:r>
            <a:endParaRPr/>
          </a:p>
        </p:txBody>
      </p:sp>
      <p:sp>
        <p:nvSpPr>
          <p:cNvPr id="514" name="Google Shape;514;p71"/>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Servers</a:t>
            </a:r>
            <a:endParaRPr/>
          </a:p>
        </p:txBody>
      </p:sp>
      <p:sp>
        <p:nvSpPr>
          <p:cNvPr id="515" name="Google Shape;515;p71"/>
          <p:cNvSpPr txBox="1"/>
          <p:nvPr>
            <p:ph idx="2" type="body"/>
          </p:nvPr>
        </p:nvSpPr>
        <p:spPr>
          <a:xfrm>
            <a:off x="4832400" y="1228675"/>
            <a:ext cx="3999900" cy="334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Port 5000 - Default port Flask listens on</a:t>
            </a:r>
            <a:endParaRPr/>
          </a:p>
          <a:p>
            <a:pPr indent="0" lvl="0" marL="0" rtl="0" algn="l">
              <a:spcBef>
                <a:spcPts val="1600"/>
              </a:spcBef>
              <a:spcAft>
                <a:spcPts val="1600"/>
              </a:spcAft>
              <a:buNone/>
            </a:pPr>
            <a:r>
              <a:rPr lang="en"/>
              <a:t>apt-get - Ubuntu’s application repository. Runs from the command line.</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9" name="Shape 129"/>
        <p:cNvGrpSpPr/>
        <p:nvPr/>
      </p:nvGrpSpPr>
      <p:grpSpPr>
        <a:xfrm>
          <a:off x="0" y="0"/>
          <a:ext cx="0" cy="0"/>
          <a:chOff x="0" y="0"/>
          <a:chExt cx="0" cy="0"/>
        </a:xfrm>
      </p:grpSpPr>
      <p:pic>
        <p:nvPicPr>
          <p:cNvPr id="130" name="Google Shape;130;p18"/>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131" name="Google Shape;131;p18"/>
          <p:cNvSpPr txBox="1"/>
          <p:nvPr>
            <p:ph type="title"/>
          </p:nvPr>
        </p:nvSpPr>
        <p:spPr>
          <a:xfrm>
            <a:off x="490250" y="526350"/>
            <a:ext cx="56187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You need all of the magic to make it work</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5" name="Shape 135"/>
        <p:cNvGrpSpPr/>
        <p:nvPr/>
      </p:nvGrpSpPr>
      <p:grpSpPr>
        <a:xfrm>
          <a:off x="0" y="0"/>
          <a:ext cx="0" cy="0"/>
          <a:chOff x="0" y="0"/>
          <a:chExt cx="0" cy="0"/>
        </a:xfrm>
      </p:grpSpPr>
      <p:sp>
        <p:nvSpPr>
          <p:cNvPr id="136" name="Google Shape;136;p19"/>
          <p:cNvSpPr txBox="1"/>
          <p:nvPr>
            <p:ph type="title"/>
          </p:nvPr>
        </p:nvSpPr>
        <p:spPr>
          <a:xfrm>
            <a:off x="2802750" y="802500"/>
            <a:ext cx="3538500" cy="35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Getting all of the domain magic</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0" name="Shape 140"/>
        <p:cNvGrpSpPr/>
        <p:nvPr/>
      </p:nvGrpSpPr>
      <p:grpSpPr>
        <a:xfrm>
          <a:off x="0" y="0"/>
          <a:ext cx="0" cy="0"/>
          <a:chOff x="0" y="0"/>
          <a:chExt cx="0" cy="0"/>
        </a:xfrm>
      </p:grpSpPr>
      <p:sp>
        <p:nvSpPr>
          <p:cNvPr id="141" name="Google Shape;141;p20"/>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Getting a domain on Namecheap</a:t>
            </a:r>
            <a:endParaRPr/>
          </a:p>
        </p:txBody>
      </p:sp>
      <p:sp>
        <p:nvSpPr>
          <p:cNvPr id="142" name="Google Shape;142;p20"/>
          <p:cNvSpPr txBox="1"/>
          <p:nvPr>
            <p:ph idx="1" type="body"/>
          </p:nvPr>
        </p:nvSpPr>
        <p:spPr>
          <a:xfrm>
            <a:off x="311700" y="1228675"/>
            <a:ext cx="3999900" cy="33402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AutoNum type="arabicPeriod"/>
            </a:pPr>
            <a:r>
              <a:rPr lang="en"/>
              <a:t>Go to </a:t>
            </a:r>
            <a:r>
              <a:rPr lang="en" u="sng">
                <a:solidFill>
                  <a:schemeClr val="hlink"/>
                </a:solidFill>
                <a:hlinkClick r:id="rId3"/>
              </a:rPr>
              <a:t>http://namecheap.com/</a:t>
            </a:r>
            <a:endParaRPr/>
          </a:p>
          <a:p>
            <a:pPr indent="-304800" lvl="0" marL="457200" rtl="0" algn="l">
              <a:spcBef>
                <a:spcPts val="0"/>
              </a:spcBef>
              <a:spcAft>
                <a:spcPts val="0"/>
              </a:spcAft>
              <a:buSzPts val="1200"/>
              <a:buAutoNum type="arabicPeriod"/>
            </a:pPr>
            <a:r>
              <a:rPr lang="en"/>
              <a:t>Click </a:t>
            </a:r>
            <a:r>
              <a:rPr b="1" lang="en"/>
              <a:t>[Sign Up]</a:t>
            </a:r>
            <a:r>
              <a:rPr lang="en"/>
              <a:t> and create an account</a:t>
            </a:r>
            <a:endParaRPr/>
          </a:p>
          <a:p>
            <a:pPr indent="-304800" lvl="1" marL="914400" rtl="0" algn="l">
              <a:spcBef>
                <a:spcPts val="0"/>
              </a:spcBef>
              <a:spcAft>
                <a:spcPts val="0"/>
              </a:spcAft>
              <a:buSzPts val="1200"/>
              <a:buAutoNum type="alphaLcPeriod"/>
            </a:pPr>
            <a:r>
              <a:rPr lang="en"/>
              <a:t>Absolutely use two-factor authentication, especially because domain names are so valuable these days</a:t>
            </a:r>
            <a:endParaRPr/>
          </a:p>
          <a:p>
            <a:pPr indent="-304800" lvl="0" marL="457200" rtl="0" algn="l">
              <a:spcBef>
                <a:spcPts val="0"/>
              </a:spcBef>
              <a:spcAft>
                <a:spcPts val="0"/>
              </a:spcAft>
              <a:buSzPts val="1200"/>
              <a:buAutoNum type="arabicPeriod"/>
            </a:pPr>
            <a:r>
              <a:rPr lang="en"/>
              <a:t>On the homepage, search for your desired domain</a:t>
            </a:r>
            <a:endParaRPr/>
          </a:p>
          <a:p>
            <a:pPr indent="-304800" lvl="0" marL="457200" rtl="0" algn="l">
              <a:spcBef>
                <a:spcPts val="0"/>
              </a:spcBef>
              <a:spcAft>
                <a:spcPts val="0"/>
              </a:spcAft>
              <a:buSzPts val="1200"/>
              <a:buAutoNum type="arabicPeriod"/>
            </a:pPr>
            <a:r>
              <a:rPr lang="en"/>
              <a:t>Add it to your cart and buy it</a:t>
            </a:r>
            <a:endParaRPr/>
          </a:p>
          <a:p>
            <a:pPr indent="-304800" lvl="1" marL="914400" rtl="0" algn="l">
              <a:spcBef>
                <a:spcPts val="0"/>
              </a:spcBef>
              <a:spcAft>
                <a:spcPts val="0"/>
              </a:spcAft>
              <a:buSzPts val="1200"/>
              <a:buAutoNum type="alphaLcPeriod"/>
            </a:pPr>
            <a:r>
              <a:rPr lang="en"/>
              <a:t>Unless you plan on keeping it after Insight, don’t set it to auto-renew for annual billing</a:t>
            </a:r>
            <a:endParaRPr/>
          </a:p>
          <a:p>
            <a:pPr indent="-304800" lvl="1" marL="914400" rtl="0" algn="l">
              <a:spcBef>
                <a:spcPts val="0"/>
              </a:spcBef>
              <a:spcAft>
                <a:spcPts val="0"/>
              </a:spcAft>
              <a:buSzPts val="1200"/>
              <a:buAutoNum type="alphaLcPeriod"/>
            </a:pPr>
            <a:r>
              <a:rPr lang="en"/>
              <a:t>You also don’t need any premium services</a:t>
            </a:r>
            <a:endParaRPr/>
          </a:p>
        </p:txBody>
      </p:sp>
      <p:sp>
        <p:nvSpPr>
          <p:cNvPr id="143" name="Google Shape;143;p20"/>
          <p:cNvSpPr txBox="1"/>
          <p:nvPr>
            <p:ph idx="2" type="body"/>
          </p:nvPr>
        </p:nvSpPr>
        <p:spPr>
          <a:xfrm>
            <a:off x="4832400" y="1228675"/>
            <a:ext cx="3999900" cy="33402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AutoNum type="arabicPeriod" startAt="5"/>
            </a:pPr>
            <a:r>
              <a:rPr lang="en"/>
              <a:t>After purchasing it, </a:t>
            </a:r>
            <a:r>
              <a:rPr b="1" lang="en"/>
              <a:t>don’t change any settings yet</a:t>
            </a:r>
            <a:r>
              <a:rPr lang="en"/>
              <a:t>, we’ll come back to it after dealing with Amazon Web Services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7" name="Shape 147"/>
        <p:cNvGrpSpPr/>
        <p:nvPr/>
      </p:nvGrpSpPr>
      <p:grpSpPr>
        <a:xfrm>
          <a:off x="0" y="0"/>
          <a:ext cx="0" cy="0"/>
          <a:chOff x="0" y="0"/>
          <a:chExt cx="0" cy="0"/>
        </a:xfrm>
      </p:grpSpPr>
      <p:sp>
        <p:nvSpPr>
          <p:cNvPr id="148" name="Google Shape;148;p21"/>
          <p:cNvSpPr txBox="1"/>
          <p:nvPr>
            <p:ph type="title"/>
          </p:nvPr>
        </p:nvSpPr>
        <p:spPr>
          <a:xfrm>
            <a:off x="2802750" y="802500"/>
            <a:ext cx="3538500" cy="35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Getting all of the server magic</a:t>
            </a:r>
            <a:endParaRPr/>
          </a:p>
        </p:txBody>
      </p:sp>
    </p:spTree>
  </p:cSld>
  <p:clrMapOvr>
    <a:masterClrMapping/>
  </p:clrMapOvr>
</p:sld>
</file>

<file path=ppt/theme/theme1.xml><?xml version="1.0" encoding="utf-8"?>
<a:theme xmlns:a="http://schemas.openxmlformats.org/drawingml/2006/main" xmlns:r="http://schemas.openxmlformats.org/officeDocument/2006/relationships" name="Beach Day">
  <a:themeElements>
    <a:clrScheme name="Beach Day">
      <a:dk1>
        <a:srgbClr val="00FDC8"/>
      </a:dk1>
      <a:lt1>
        <a:srgbClr val="FFFFFF"/>
      </a:lt1>
      <a:dk2>
        <a:srgbClr val="666666"/>
      </a:dk2>
      <a:lt2>
        <a:srgbClr val="EEEEEE"/>
      </a:lt2>
      <a:accent1>
        <a:srgbClr val="212121"/>
      </a:accent1>
      <a:accent2>
        <a:srgbClr val="455A64"/>
      </a:accent2>
      <a:accent3>
        <a:srgbClr val="78909C"/>
      </a:accent3>
      <a:accent4>
        <a:srgbClr val="7C7CE0"/>
      </a:accent4>
      <a:accent5>
        <a:srgbClr val="DB4437"/>
      </a:accent5>
      <a:accent6>
        <a:srgbClr val="F6CD4C"/>
      </a:accent6>
      <a:hlink>
        <a:srgbClr val="DB4437"/>
      </a:hlink>
      <a:folHlink>
        <a:srgbClr val="DB443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